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321" r:id="rId2"/>
    <p:sldId id="287" r:id="rId3"/>
    <p:sldId id="308" r:id="rId4"/>
    <p:sldId id="316" r:id="rId5"/>
    <p:sldId id="319" r:id="rId6"/>
    <p:sldId id="318" r:id="rId7"/>
    <p:sldId id="317" r:id="rId8"/>
    <p:sldId id="320" r:id="rId9"/>
    <p:sldId id="288" r:id="rId10"/>
    <p:sldId id="311" r:id="rId11"/>
    <p:sldId id="289" r:id="rId12"/>
    <p:sldId id="291" r:id="rId13"/>
    <p:sldId id="292" r:id="rId14"/>
    <p:sldId id="295" r:id="rId15"/>
    <p:sldId id="297" r:id="rId16"/>
    <p:sldId id="300" r:id="rId17"/>
    <p:sldId id="309" r:id="rId18"/>
    <p:sldId id="301" r:id="rId19"/>
    <p:sldId id="302" r:id="rId20"/>
    <p:sldId id="305" r:id="rId21"/>
    <p:sldId id="310" r:id="rId22"/>
    <p:sldId id="32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BCBEBF"/>
    <a:srgbClr val="59595B"/>
    <a:srgbClr val="D21F26"/>
    <a:srgbClr val="FBCE1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1640"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2096" y="5334432"/>
            <a:ext cx="2377440" cy="671782"/>
          </a:xfrm>
          <a:prstGeom prst="rect">
            <a:avLst/>
          </a:prstGeom>
        </p:spPr>
      </p:pic>
      <p:sp>
        <p:nvSpPr>
          <p:cNvPr id="12" name="Title Placeholder 1"/>
          <p:cNvSpPr>
            <a:spLocks noGrp="1"/>
          </p:cNvSpPr>
          <p:nvPr>
            <p:ph type="title"/>
          </p:nvPr>
        </p:nvSpPr>
        <p:spPr>
          <a:xfrm>
            <a:off x="965303" y="1558420"/>
            <a:ext cx="7886700" cy="1325563"/>
          </a:xfrm>
          <a:prstGeom prst="rect">
            <a:avLst/>
          </a:prstGeom>
        </p:spPr>
        <p:txBody>
          <a:bodyPr vert="horz" lIns="91440" tIns="45720" rIns="91440" bIns="45720" rtlCol="0" anchor="ctr">
            <a:normAutofit/>
          </a:bodyPr>
          <a:lstStyle>
            <a:lvl1pPr algn="r">
              <a:defRPr sz="4000" b="1">
                <a:solidFill>
                  <a:srgbClr val="BCBEB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67736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854" y="3604347"/>
            <a:ext cx="5601999" cy="1952488"/>
          </a:xfrm>
          <a:prstGeom prst="rect">
            <a:avLst/>
          </a:prstGeom>
        </p:spPr>
      </p:pic>
      <p:sp>
        <p:nvSpPr>
          <p:cNvPr id="16" name="Content Placeholder 2"/>
          <p:cNvSpPr>
            <a:spLocks noGrp="1"/>
          </p:cNvSpPr>
          <p:nvPr>
            <p:ph idx="4294967295"/>
          </p:nvPr>
        </p:nvSpPr>
        <p:spPr>
          <a:xfrm>
            <a:off x="628650" y="1825625"/>
            <a:ext cx="7268441" cy="4351338"/>
          </a:xfrm>
        </p:spPr>
        <p:txBody>
          <a:bodyPr/>
          <a:lstStyle>
            <a:lvl1pPr>
              <a:defRPr>
                <a:solidFill>
                  <a:srgbClr val="BCBEBF"/>
                </a:solidFill>
              </a:defRPr>
            </a:lvl1pPr>
          </a:lstStyle>
          <a:p>
            <a:pPr marL="0" indent="0">
              <a:buNone/>
            </a:pPr>
            <a:r>
              <a:rPr lang="en-US" sz="2400" b="1" dirty="0">
                <a:solidFill>
                  <a:srgbClr val="BCBEBF"/>
                </a:solidFill>
                <a:latin typeface="Arial" panose="020B0604020202020204" pitchFamily="34" charset="0"/>
                <a:cs typeface="Arial" panose="020B0604020202020204" pitchFamily="34" charset="0"/>
              </a:rPr>
              <a:t>Talking point, main title</a:t>
            </a:r>
          </a:p>
          <a:p>
            <a:pPr marL="0" indent="0">
              <a:buNone/>
            </a:pPr>
            <a:r>
              <a:rPr lang="en-US" sz="1800" dirty="0">
                <a:solidFill>
                  <a:srgbClr val="BCBEBF"/>
                </a:solidFill>
                <a:latin typeface="Arial" panose="020B0604020202020204" pitchFamily="34" charset="0"/>
                <a:cs typeface="Arial" panose="020B0604020202020204" pitchFamily="34" charset="0"/>
              </a:rPr>
              <a:t>- point number one</a:t>
            </a:r>
          </a:p>
          <a:p>
            <a:pPr marL="0" indent="0">
              <a:buNone/>
            </a:pPr>
            <a:r>
              <a:rPr lang="en-US" sz="1800" dirty="0">
                <a:solidFill>
                  <a:srgbClr val="BCBEBF"/>
                </a:solidFill>
                <a:latin typeface="Arial" panose="020B0604020202020204" pitchFamily="34" charset="0"/>
                <a:cs typeface="Arial" panose="020B0604020202020204" pitchFamily="34" charset="0"/>
              </a:rPr>
              <a:t>- secondary fact</a:t>
            </a:r>
          </a:p>
          <a:p>
            <a:pPr marL="0" indent="0">
              <a:buNone/>
            </a:pPr>
            <a:r>
              <a:rPr lang="en-US" sz="1800" dirty="0">
                <a:solidFill>
                  <a:srgbClr val="BCBEBF"/>
                </a:solidFill>
                <a:latin typeface="Arial" panose="020B0604020202020204" pitchFamily="34" charset="0"/>
                <a:cs typeface="Arial" panose="020B0604020202020204" pitchFamily="34" charset="0"/>
              </a:rPr>
              <a:t>- another topic to discuss about the title</a:t>
            </a: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78832" y="6353463"/>
            <a:ext cx="1188720" cy="335891"/>
          </a:xfrm>
          <a:prstGeom prst="rect">
            <a:avLst/>
          </a:prstGeom>
        </p:spPr>
      </p:pic>
      <p:sp>
        <p:nvSpPr>
          <p:cNvPr id="18" name="Subtitle 2"/>
          <p:cNvSpPr txBox="1">
            <a:spLocks/>
          </p:cNvSpPr>
          <p:nvPr userDrawn="1"/>
        </p:nvSpPr>
        <p:spPr>
          <a:xfrm>
            <a:off x="2369130" y="6334847"/>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AbilityDynamics.com</a:t>
            </a:r>
            <a:endParaRPr lang="en-US" sz="1200" dirty="0">
              <a:solidFill>
                <a:srgbClr val="BCBEBF"/>
              </a:solidFill>
              <a:latin typeface="Arial" panose="020B0604020202020204" pitchFamily="34" charset="0"/>
              <a:cs typeface="Arial" panose="020B0604020202020204" pitchFamily="34" charset="0"/>
            </a:endParaRPr>
          </a:p>
        </p:txBody>
      </p:sp>
      <p:sp>
        <p:nvSpPr>
          <p:cNvPr id="20" name="Title Placeholder 1"/>
          <p:cNvSpPr>
            <a:spLocks noGrp="1"/>
          </p:cNvSpPr>
          <p:nvPr>
            <p:ph type="title"/>
          </p:nvPr>
        </p:nvSpPr>
        <p:spPr>
          <a:xfrm>
            <a:off x="628651" y="0"/>
            <a:ext cx="7268440" cy="182562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2858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628650" y="1825625"/>
            <a:ext cx="7268441" cy="4351338"/>
          </a:xfrm>
        </p:spPr>
        <p:txBody>
          <a:bodyPr/>
          <a:lstStyle/>
          <a:p>
            <a:pPr marL="0" indent="0">
              <a:buNone/>
            </a:pPr>
            <a:r>
              <a:rPr lang="en-US" sz="2400" b="1" dirty="0">
                <a:solidFill>
                  <a:srgbClr val="59595B"/>
                </a:solidFill>
                <a:latin typeface="Arial" panose="020B0604020202020204" pitchFamily="34" charset="0"/>
                <a:cs typeface="Arial" panose="020B0604020202020204" pitchFamily="34" charset="0"/>
              </a:rPr>
              <a:t>Talking point, main title</a:t>
            </a:r>
          </a:p>
          <a:p>
            <a:pPr marL="0" indent="0">
              <a:buNone/>
            </a:pPr>
            <a:r>
              <a:rPr lang="en-US" sz="1800" dirty="0">
                <a:solidFill>
                  <a:srgbClr val="59595B"/>
                </a:solidFill>
                <a:latin typeface="Arial" panose="020B0604020202020204" pitchFamily="34" charset="0"/>
                <a:cs typeface="Arial" panose="020B0604020202020204" pitchFamily="34" charset="0"/>
              </a:rPr>
              <a:t>- point number one</a:t>
            </a:r>
          </a:p>
          <a:p>
            <a:pPr marL="0" indent="0">
              <a:buNone/>
            </a:pPr>
            <a:r>
              <a:rPr lang="en-US" sz="1800" dirty="0">
                <a:solidFill>
                  <a:srgbClr val="59595B"/>
                </a:solidFill>
                <a:latin typeface="Arial" panose="020B0604020202020204" pitchFamily="34" charset="0"/>
                <a:cs typeface="Arial" panose="020B0604020202020204" pitchFamily="34" charset="0"/>
              </a:rPr>
              <a:t>- secondary fact</a:t>
            </a:r>
          </a:p>
          <a:p>
            <a:pPr marL="0" indent="0">
              <a:buNone/>
            </a:pPr>
            <a:r>
              <a:rPr lang="en-US" sz="1800" dirty="0">
                <a:solidFill>
                  <a:srgbClr val="59595B"/>
                </a:solidFill>
                <a:latin typeface="Arial" panose="020B0604020202020204" pitchFamily="34" charset="0"/>
                <a:cs typeface="Arial" panose="020B0604020202020204" pitchFamily="34" charset="0"/>
              </a:rPr>
              <a:t>- another topic to discuss about the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832" y="6353463"/>
            <a:ext cx="1188720" cy="335891"/>
          </a:xfrm>
          <a:prstGeom prst="rect">
            <a:avLst/>
          </a:prstGeom>
        </p:spPr>
      </p:pic>
      <p:sp>
        <p:nvSpPr>
          <p:cNvPr id="9" name="Subtitle 2"/>
          <p:cNvSpPr txBox="1">
            <a:spLocks/>
          </p:cNvSpPr>
          <p:nvPr userDrawn="1"/>
        </p:nvSpPr>
        <p:spPr>
          <a:xfrm>
            <a:off x="2369130" y="6334847"/>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AbilityDynamics.com</a:t>
            </a:r>
            <a:endParaRPr lang="en-US" sz="1200" dirty="0">
              <a:solidFill>
                <a:srgbClr val="BCBEBF"/>
              </a:solidFill>
              <a:latin typeface="Arial" panose="020B0604020202020204" pitchFamily="34" charset="0"/>
              <a:cs typeface="Arial" panose="020B0604020202020204" pitchFamily="34" charset="0"/>
            </a:endParaRPr>
          </a:p>
        </p:txBody>
      </p:sp>
      <p:sp>
        <p:nvSpPr>
          <p:cNvPr id="12" name="Title Placeholder 1"/>
          <p:cNvSpPr>
            <a:spLocks noGrp="1"/>
          </p:cNvSpPr>
          <p:nvPr>
            <p:ph type="title"/>
          </p:nvPr>
        </p:nvSpPr>
        <p:spPr>
          <a:xfrm>
            <a:off x="628651" y="0"/>
            <a:ext cx="7268440" cy="182562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4535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628650" y="1825625"/>
            <a:ext cx="7268441" cy="4351338"/>
          </a:xfrm>
        </p:spPr>
        <p:txBody>
          <a:bodyPr/>
          <a:lstStyle/>
          <a:p>
            <a:pPr marL="0" indent="0">
              <a:buNone/>
            </a:pPr>
            <a:r>
              <a:rPr lang="en-US" sz="2400" b="1" dirty="0">
                <a:solidFill>
                  <a:srgbClr val="59595B"/>
                </a:solidFill>
                <a:latin typeface="Arial" panose="020B0604020202020204" pitchFamily="34" charset="0"/>
                <a:cs typeface="Arial" panose="020B0604020202020204" pitchFamily="34" charset="0"/>
              </a:rPr>
              <a:t>Talking point, main title</a:t>
            </a:r>
          </a:p>
          <a:p>
            <a:pPr marL="0" indent="0">
              <a:buNone/>
            </a:pPr>
            <a:r>
              <a:rPr lang="en-US" sz="1800" dirty="0">
                <a:solidFill>
                  <a:srgbClr val="59595B"/>
                </a:solidFill>
                <a:latin typeface="Arial" panose="020B0604020202020204" pitchFamily="34" charset="0"/>
                <a:cs typeface="Arial" panose="020B0604020202020204" pitchFamily="34" charset="0"/>
              </a:rPr>
              <a:t>- point number one</a:t>
            </a:r>
          </a:p>
          <a:p>
            <a:pPr marL="0" indent="0">
              <a:buNone/>
            </a:pPr>
            <a:r>
              <a:rPr lang="en-US" sz="1800" dirty="0">
                <a:solidFill>
                  <a:srgbClr val="59595B"/>
                </a:solidFill>
                <a:latin typeface="Arial" panose="020B0604020202020204" pitchFamily="34" charset="0"/>
                <a:cs typeface="Arial" panose="020B0604020202020204" pitchFamily="34" charset="0"/>
              </a:rPr>
              <a:t>- secondary fact</a:t>
            </a:r>
          </a:p>
          <a:p>
            <a:pPr marL="0" indent="0">
              <a:buNone/>
            </a:pPr>
            <a:r>
              <a:rPr lang="en-US" sz="1800" dirty="0">
                <a:solidFill>
                  <a:srgbClr val="59595B"/>
                </a:solidFill>
                <a:latin typeface="Arial" panose="020B0604020202020204" pitchFamily="34" charset="0"/>
                <a:cs typeface="Arial" panose="020B0604020202020204" pitchFamily="34" charset="0"/>
              </a:rPr>
              <a:t>- another topic to discuss about the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832" y="6353463"/>
            <a:ext cx="1188720" cy="335891"/>
          </a:xfrm>
          <a:prstGeom prst="rect">
            <a:avLst/>
          </a:prstGeom>
        </p:spPr>
      </p:pic>
      <p:sp>
        <p:nvSpPr>
          <p:cNvPr id="9" name="Subtitle 2"/>
          <p:cNvSpPr txBox="1">
            <a:spLocks/>
          </p:cNvSpPr>
          <p:nvPr userDrawn="1"/>
        </p:nvSpPr>
        <p:spPr>
          <a:xfrm>
            <a:off x="2369130" y="6334847"/>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AbilityDynamics.com</a:t>
            </a:r>
            <a:endParaRPr lang="en-US" sz="1200" dirty="0">
              <a:solidFill>
                <a:srgbClr val="BCBEBF"/>
              </a:solidFill>
              <a:latin typeface="Arial" panose="020B0604020202020204" pitchFamily="34" charset="0"/>
              <a:cs typeface="Arial" panose="020B0604020202020204" pitchFamily="34" charset="0"/>
            </a:endParaRPr>
          </a:p>
        </p:txBody>
      </p:sp>
      <p:sp>
        <p:nvSpPr>
          <p:cNvPr id="12" name="Title Placeholder 1"/>
          <p:cNvSpPr>
            <a:spLocks noGrp="1"/>
          </p:cNvSpPr>
          <p:nvPr>
            <p:ph type="title"/>
          </p:nvPr>
        </p:nvSpPr>
        <p:spPr>
          <a:xfrm>
            <a:off x="628651" y="0"/>
            <a:ext cx="7268440" cy="182562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27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832" y="6353463"/>
            <a:ext cx="1188720" cy="335891"/>
          </a:xfrm>
          <a:prstGeom prst="rect">
            <a:avLst/>
          </a:prstGeom>
        </p:spPr>
      </p:pic>
      <p:sp>
        <p:nvSpPr>
          <p:cNvPr id="9" name="Subtitle 2"/>
          <p:cNvSpPr txBox="1">
            <a:spLocks/>
          </p:cNvSpPr>
          <p:nvPr userDrawn="1"/>
        </p:nvSpPr>
        <p:spPr>
          <a:xfrm>
            <a:off x="2369130" y="6334847"/>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AbilityDynamics.com</a:t>
            </a:r>
            <a:endParaRPr lang="en-US" sz="1200" dirty="0">
              <a:solidFill>
                <a:srgbClr val="BCBEBF"/>
              </a:solidFill>
              <a:latin typeface="Arial" panose="020B0604020202020204" pitchFamily="34" charset="0"/>
              <a:cs typeface="Arial" panose="020B0604020202020204" pitchFamily="34" charset="0"/>
            </a:endParaRPr>
          </a:p>
        </p:txBody>
      </p:sp>
      <p:sp>
        <p:nvSpPr>
          <p:cNvPr id="12" name="Content Placeholder 2"/>
          <p:cNvSpPr>
            <a:spLocks noGrp="1"/>
          </p:cNvSpPr>
          <p:nvPr>
            <p:ph idx="4294967295"/>
          </p:nvPr>
        </p:nvSpPr>
        <p:spPr>
          <a:xfrm>
            <a:off x="628650" y="1825625"/>
            <a:ext cx="7268441" cy="4351338"/>
          </a:xfrm>
        </p:spPr>
        <p:txBody>
          <a:bodyPr/>
          <a:lstStyle/>
          <a:p>
            <a:pPr marL="0" indent="0">
              <a:buNone/>
            </a:pPr>
            <a:r>
              <a:rPr lang="en-US" sz="2400" b="1" dirty="0">
                <a:solidFill>
                  <a:srgbClr val="59595B"/>
                </a:solidFill>
                <a:latin typeface="Arial" panose="020B0604020202020204" pitchFamily="34" charset="0"/>
                <a:cs typeface="Arial" panose="020B0604020202020204" pitchFamily="34" charset="0"/>
              </a:rPr>
              <a:t>Talking point, main title</a:t>
            </a:r>
          </a:p>
          <a:p>
            <a:pPr marL="0" indent="0">
              <a:buNone/>
            </a:pPr>
            <a:r>
              <a:rPr lang="en-US" sz="1800" dirty="0">
                <a:solidFill>
                  <a:srgbClr val="59595B"/>
                </a:solidFill>
                <a:latin typeface="Arial" panose="020B0604020202020204" pitchFamily="34" charset="0"/>
                <a:cs typeface="Arial" panose="020B0604020202020204" pitchFamily="34" charset="0"/>
              </a:rPr>
              <a:t>- point number one</a:t>
            </a:r>
          </a:p>
          <a:p>
            <a:pPr marL="0" indent="0">
              <a:buNone/>
            </a:pPr>
            <a:r>
              <a:rPr lang="en-US" sz="1800" dirty="0">
                <a:solidFill>
                  <a:srgbClr val="59595B"/>
                </a:solidFill>
                <a:latin typeface="Arial" panose="020B0604020202020204" pitchFamily="34" charset="0"/>
                <a:cs typeface="Arial" panose="020B0604020202020204" pitchFamily="34" charset="0"/>
              </a:rPr>
              <a:t>- secondary fact</a:t>
            </a:r>
          </a:p>
          <a:p>
            <a:pPr marL="0" indent="0">
              <a:buNone/>
            </a:pPr>
            <a:r>
              <a:rPr lang="en-US" sz="1800" dirty="0">
                <a:solidFill>
                  <a:srgbClr val="59595B"/>
                </a:solidFill>
                <a:latin typeface="Arial" panose="020B0604020202020204" pitchFamily="34" charset="0"/>
                <a:cs typeface="Arial" panose="020B0604020202020204" pitchFamily="34" charset="0"/>
              </a:rPr>
              <a:t>- another topic to discuss about the title</a:t>
            </a:r>
          </a:p>
        </p:txBody>
      </p:sp>
      <p:sp>
        <p:nvSpPr>
          <p:cNvPr id="14" name="Title Placeholder 1"/>
          <p:cNvSpPr>
            <a:spLocks noGrp="1"/>
          </p:cNvSpPr>
          <p:nvPr>
            <p:ph type="title"/>
          </p:nvPr>
        </p:nvSpPr>
        <p:spPr>
          <a:xfrm>
            <a:off x="628651" y="0"/>
            <a:ext cx="6368050" cy="182562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38994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832" y="6353463"/>
            <a:ext cx="1188720" cy="335891"/>
          </a:xfrm>
          <a:prstGeom prst="rect">
            <a:avLst/>
          </a:prstGeom>
        </p:spPr>
      </p:pic>
      <p:sp>
        <p:nvSpPr>
          <p:cNvPr id="9" name="Subtitle 2"/>
          <p:cNvSpPr txBox="1">
            <a:spLocks/>
          </p:cNvSpPr>
          <p:nvPr userDrawn="1"/>
        </p:nvSpPr>
        <p:spPr>
          <a:xfrm>
            <a:off x="2369130" y="6334847"/>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AbilityDynamics.com</a:t>
            </a:r>
            <a:endParaRPr lang="en-US" sz="1200" dirty="0">
              <a:solidFill>
                <a:srgbClr val="BCBEBF"/>
              </a:solidFill>
              <a:latin typeface="Arial" panose="020B0604020202020204" pitchFamily="34" charset="0"/>
              <a:cs typeface="Arial" panose="020B0604020202020204" pitchFamily="34" charset="0"/>
            </a:endParaRPr>
          </a:p>
        </p:txBody>
      </p:sp>
      <p:sp>
        <p:nvSpPr>
          <p:cNvPr id="12" name="Content Placeholder 2"/>
          <p:cNvSpPr>
            <a:spLocks noGrp="1"/>
          </p:cNvSpPr>
          <p:nvPr>
            <p:ph idx="4294967295"/>
          </p:nvPr>
        </p:nvSpPr>
        <p:spPr>
          <a:xfrm>
            <a:off x="628650" y="1825625"/>
            <a:ext cx="7268441" cy="4351338"/>
          </a:xfrm>
        </p:spPr>
        <p:txBody>
          <a:bodyPr/>
          <a:lstStyle/>
          <a:p>
            <a:pPr marL="0" indent="0">
              <a:buNone/>
            </a:pPr>
            <a:r>
              <a:rPr lang="en-US" sz="2400" b="1" dirty="0">
                <a:solidFill>
                  <a:srgbClr val="59595B"/>
                </a:solidFill>
                <a:latin typeface="Arial" panose="020B0604020202020204" pitchFamily="34" charset="0"/>
                <a:cs typeface="Arial" panose="020B0604020202020204" pitchFamily="34" charset="0"/>
              </a:rPr>
              <a:t>Talking point, main title</a:t>
            </a:r>
          </a:p>
          <a:p>
            <a:pPr marL="0" indent="0">
              <a:buNone/>
            </a:pPr>
            <a:r>
              <a:rPr lang="en-US" sz="1800" dirty="0">
                <a:solidFill>
                  <a:srgbClr val="59595B"/>
                </a:solidFill>
                <a:latin typeface="Arial" panose="020B0604020202020204" pitchFamily="34" charset="0"/>
                <a:cs typeface="Arial" panose="020B0604020202020204" pitchFamily="34" charset="0"/>
              </a:rPr>
              <a:t>- point number one</a:t>
            </a:r>
          </a:p>
          <a:p>
            <a:pPr marL="0" indent="0">
              <a:buNone/>
            </a:pPr>
            <a:r>
              <a:rPr lang="en-US" sz="1800" dirty="0">
                <a:solidFill>
                  <a:srgbClr val="59595B"/>
                </a:solidFill>
                <a:latin typeface="Arial" panose="020B0604020202020204" pitchFamily="34" charset="0"/>
                <a:cs typeface="Arial" panose="020B0604020202020204" pitchFamily="34" charset="0"/>
              </a:rPr>
              <a:t>- secondary fact</a:t>
            </a:r>
          </a:p>
          <a:p>
            <a:pPr marL="0" indent="0">
              <a:buNone/>
            </a:pPr>
            <a:r>
              <a:rPr lang="en-US" sz="1800" dirty="0">
                <a:solidFill>
                  <a:srgbClr val="59595B"/>
                </a:solidFill>
                <a:latin typeface="Arial" panose="020B0604020202020204" pitchFamily="34" charset="0"/>
                <a:cs typeface="Arial" panose="020B0604020202020204" pitchFamily="34" charset="0"/>
              </a:rPr>
              <a:t>- another topic to discuss about the title</a:t>
            </a:r>
          </a:p>
        </p:txBody>
      </p:sp>
      <p:sp>
        <p:nvSpPr>
          <p:cNvPr id="6" name="Title Placeholder 1"/>
          <p:cNvSpPr>
            <a:spLocks noGrp="1"/>
          </p:cNvSpPr>
          <p:nvPr>
            <p:ph type="title"/>
          </p:nvPr>
        </p:nvSpPr>
        <p:spPr>
          <a:xfrm>
            <a:off x="628651" y="0"/>
            <a:ext cx="6213938" cy="182562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7776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628650" y="1825625"/>
            <a:ext cx="7268441" cy="4351338"/>
          </a:xfrm>
        </p:spPr>
        <p:txBody>
          <a:bodyPr/>
          <a:lstStyle/>
          <a:p>
            <a:pPr marL="0" indent="0">
              <a:buNone/>
            </a:pPr>
            <a:r>
              <a:rPr lang="en-US" sz="2400" b="1" dirty="0">
                <a:solidFill>
                  <a:srgbClr val="59595B"/>
                </a:solidFill>
                <a:latin typeface="Arial" panose="020B0604020202020204" pitchFamily="34" charset="0"/>
                <a:cs typeface="Arial" panose="020B0604020202020204" pitchFamily="34" charset="0"/>
              </a:rPr>
              <a:t>Talking point, main title</a:t>
            </a:r>
          </a:p>
          <a:p>
            <a:pPr marL="0" indent="0">
              <a:buNone/>
            </a:pPr>
            <a:r>
              <a:rPr lang="en-US" sz="1800" dirty="0">
                <a:solidFill>
                  <a:srgbClr val="59595B"/>
                </a:solidFill>
                <a:latin typeface="Arial" panose="020B0604020202020204" pitchFamily="34" charset="0"/>
                <a:cs typeface="Arial" panose="020B0604020202020204" pitchFamily="34" charset="0"/>
              </a:rPr>
              <a:t>- point number one</a:t>
            </a:r>
          </a:p>
          <a:p>
            <a:pPr marL="0" indent="0">
              <a:buNone/>
            </a:pPr>
            <a:r>
              <a:rPr lang="en-US" sz="1800" dirty="0">
                <a:solidFill>
                  <a:srgbClr val="59595B"/>
                </a:solidFill>
                <a:latin typeface="Arial" panose="020B0604020202020204" pitchFamily="34" charset="0"/>
                <a:cs typeface="Arial" panose="020B0604020202020204" pitchFamily="34" charset="0"/>
              </a:rPr>
              <a:t>- secondary fact</a:t>
            </a:r>
          </a:p>
          <a:p>
            <a:pPr marL="0" indent="0">
              <a:buNone/>
            </a:pPr>
            <a:r>
              <a:rPr lang="en-US" sz="1800" dirty="0">
                <a:solidFill>
                  <a:srgbClr val="59595B"/>
                </a:solidFill>
                <a:latin typeface="Arial" panose="020B0604020202020204" pitchFamily="34" charset="0"/>
                <a:cs typeface="Arial" panose="020B0604020202020204" pitchFamily="34" charset="0"/>
              </a:rPr>
              <a:t>- another topic to discuss about the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832" y="6353463"/>
            <a:ext cx="1188720" cy="335891"/>
          </a:xfrm>
          <a:prstGeom prst="rect">
            <a:avLst/>
          </a:prstGeom>
        </p:spPr>
      </p:pic>
      <p:sp>
        <p:nvSpPr>
          <p:cNvPr id="9" name="Subtitle 2"/>
          <p:cNvSpPr txBox="1">
            <a:spLocks/>
          </p:cNvSpPr>
          <p:nvPr userDrawn="1"/>
        </p:nvSpPr>
        <p:spPr>
          <a:xfrm>
            <a:off x="2369130" y="6334847"/>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AbilityDynamics.com</a:t>
            </a:r>
            <a:endParaRPr lang="en-US" sz="1200" dirty="0">
              <a:solidFill>
                <a:srgbClr val="BCBEBF"/>
              </a:solidFill>
              <a:latin typeface="Arial" panose="020B0604020202020204" pitchFamily="34" charset="0"/>
              <a:cs typeface="Arial" panose="020B0604020202020204" pitchFamily="34" charset="0"/>
            </a:endParaRPr>
          </a:p>
        </p:txBody>
      </p:sp>
      <p:sp>
        <p:nvSpPr>
          <p:cNvPr id="12" name="Title Placeholder 1"/>
          <p:cNvSpPr>
            <a:spLocks noGrp="1"/>
          </p:cNvSpPr>
          <p:nvPr>
            <p:ph type="title"/>
          </p:nvPr>
        </p:nvSpPr>
        <p:spPr>
          <a:xfrm>
            <a:off x="628651" y="0"/>
            <a:ext cx="7268440" cy="182562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9759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260" y="1136505"/>
            <a:ext cx="2377440" cy="671782"/>
          </a:xfrm>
          <a:prstGeom prst="rect">
            <a:avLst/>
          </a:prstGeom>
        </p:spPr>
      </p:pic>
      <p:sp>
        <p:nvSpPr>
          <p:cNvPr id="11" name="Title Placeholder 1"/>
          <p:cNvSpPr>
            <a:spLocks noGrp="1"/>
          </p:cNvSpPr>
          <p:nvPr>
            <p:ph type="title"/>
          </p:nvPr>
        </p:nvSpPr>
        <p:spPr>
          <a:xfrm>
            <a:off x="774123" y="2337764"/>
            <a:ext cx="7886700" cy="1325563"/>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5496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2096" y="2404195"/>
            <a:ext cx="2377440" cy="671782"/>
          </a:xfrm>
          <a:prstGeom prst="rect">
            <a:avLst/>
          </a:prstGeom>
        </p:spPr>
      </p:pic>
      <p:sp>
        <p:nvSpPr>
          <p:cNvPr id="9" name="Title Placeholder 1"/>
          <p:cNvSpPr>
            <a:spLocks noGrp="1"/>
          </p:cNvSpPr>
          <p:nvPr>
            <p:ph type="title"/>
          </p:nvPr>
        </p:nvSpPr>
        <p:spPr>
          <a:xfrm>
            <a:off x="965303" y="3397611"/>
            <a:ext cx="7886700" cy="1325563"/>
          </a:xfrm>
          <a:prstGeom prst="rect">
            <a:avLst/>
          </a:prstGeom>
        </p:spPr>
        <p:txBody>
          <a:bodyPr vert="horz" lIns="91440" tIns="45720" rIns="91440" bIns="45720" rtlCol="0" anchor="ctr">
            <a:normAutofit/>
          </a:bodyPr>
          <a:lstStyle>
            <a:lvl1pPr algn="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0606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23" y="980640"/>
            <a:ext cx="2377440" cy="671782"/>
          </a:xfrm>
          <a:prstGeom prst="rect">
            <a:avLst/>
          </a:prstGeom>
        </p:spPr>
      </p:pic>
      <p:sp>
        <p:nvSpPr>
          <p:cNvPr id="8" name="Title Placeholder 1"/>
          <p:cNvSpPr>
            <a:spLocks noGrp="1"/>
          </p:cNvSpPr>
          <p:nvPr>
            <p:ph type="title"/>
          </p:nvPr>
        </p:nvSpPr>
        <p:spPr>
          <a:xfrm>
            <a:off x="322060" y="3334358"/>
            <a:ext cx="3510201" cy="3302748"/>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8975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p:cNvSpPr txBox="1">
            <a:spLocks/>
          </p:cNvSpPr>
          <p:nvPr userDrawn="1"/>
        </p:nvSpPr>
        <p:spPr>
          <a:xfrm>
            <a:off x="1579419" y="6303674"/>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Not Just Another Carbon Copy.</a:t>
            </a:r>
            <a:endParaRPr lang="en-US" sz="1200" dirty="0">
              <a:solidFill>
                <a:srgbClr val="BCBEBF"/>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193" y="944275"/>
            <a:ext cx="2377440" cy="671782"/>
          </a:xfrm>
          <a:prstGeom prst="rect">
            <a:avLst/>
          </a:prstGeom>
        </p:spPr>
      </p:pic>
      <p:sp>
        <p:nvSpPr>
          <p:cNvPr id="10" name="Title Placeholder 1"/>
          <p:cNvSpPr>
            <a:spLocks noGrp="1"/>
          </p:cNvSpPr>
          <p:nvPr>
            <p:ph type="title"/>
          </p:nvPr>
        </p:nvSpPr>
        <p:spPr>
          <a:xfrm>
            <a:off x="322060" y="3334358"/>
            <a:ext cx="3510201" cy="3302748"/>
          </a:xfrm>
          <a:prstGeom prst="rect">
            <a:avLst/>
          </a:prstGeom>
        </p:spPr>
        <p:txBody>
          <a:bodyPr vert="horz" lIns="91440" tIns="45720" rIns="91440" bIns="45720" rtlCol="0" anchor="ctr">
            <a:normAutofit/>
          </a:bodyPr>
          <a:lstStyle>
            <a:lvl1pPr>
              <a:defRPr sz="4000" b="1">
                <a:solidFill>
                  <a:srgbClr val="59595B"/>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4441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23" y="980640"/>
            <a:ext cx="2377440" cy="671782"/>
          </a:xfrm>
          <a:prstGeom prst="rect">
            <a:avLst/>
          </a:prstGeom>
        </p:spPr>
      </p:pic>
      <p:sp>
        <p:nvSpPr>
          <p:cNvPr id="9" name="Title Placeholder 1"/>
          <p:cNvSpPr>
            <a:spLocks noGrp="1"/>
          </p:cNvSpPr>
          <p:nvPr>
            <p:ph type="title"/>
          </p:nvPr>
        </p:nvSpPr>
        <p:spPr>
          <a:xfrm>
            <a:off x="322060" y="3334358"/>
            <a:ext cx="3510201" cy="3302748"/>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18136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23" y="980640"/>
            <a:ext cx="2377440" cy="671782"/>
          </a:xfrm>
          <a:prstGeom prst="rect">
            <a:avLst/>
          </a:prstGeom>
        </p:spPr>
      </p:pic>
      <p:sp>
        <p:nvSpPr>
          <p:cNvPr id="8" name="Title Placeholder 1"/>
          <p:cNvSpPr>
            <a:spLocks noGrp="1"/>
          </p:cNvSpPr>
          <p:nvPr>
            <p:ph type="title"/>
          </p:nvPr>
        </p:nvSpPr>
        <p:spPr>
          <a:xfrm>
            <a:off x="2931696" y="139095"/>
            <a:ext cx="5308178" cy="2758217"/>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222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5190" y="1828800"/>
            <a:ext cx="2305307" cy="764819"/>
          </a:xfrm>
          <a:prstGeom prst="rect">
            <a:avLst/>
          </a:prstGeom>
        </p:spPr>
      </p:pic>
      <p:sp>
        <p:nvSpPr>
          <p:cNvPr id="8" name="Title Placeholder 1"/>
          <p:cNvSpPr>
            <a:spLocks noGrp="1"/>
          </p:cNvSpPr>
          <p:nvPr>
            <p:ph type="title"/>
          </p:nvPr>
        </p:nvSpPr>
        <p:spPr>
          <a:xfrm>
            <a:off x="4048877" y="2488995"/>
            <a:ext cx="4763239" cy="212448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6750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854" y="3604347"/>
            <a:ext cx="5601999" cy="1952488"/>
          </a:xfrm>
          <a:prstGeom prst="rect">
            <a:avLst/>
          </a:prstGeom>
        </p:spPr>
      </p:pic>
      <p:sp>
        <p:nvSpPr>
          <p:cNvPr id="16" name="Content Placeholder 2"/>
          <p:cNvSpPr>
            <a:spLocks noGrp="1"/>
          </p:cNvSpPr>
          <p:nvPr>
            <p:ph idx="4294967295"/>
          </p:nvPr>
        </p:nvSpPr>
        <p:spPr>
          <a:xfrm>
            <a:off x="628650" y="1825625"/>
            <a:ext cx="7268441" cy="4351338"/>
          </a:xfrm>
        </p:spPr>
        <p:txBody>
          <a:bodyPr/>
          <a:lstStyle>
            <a:lvl1pPr>
              <a:defRPr>
                <a:solidFill>
                  <a:srgbClr val="BCBEBF"/>
                </a:solidFill>
              </a:defRPr>
            </a:lvl1pPr>
          </a:lstStyle>
          <a:p>
            <a:pPr marL="0" indent="0">
              <a:buNone/>
            </a:pPr>
            <a:r>
              <a:rPr lang="en-US" sz="2400" b="1" dirty="0">
                <a:solidFill>
                  <a:srgbClr val="BCBEBF"/>
                </a:solidFill>
                <a:latin typeface="Arial" panose="020B0604020202020204" pitchFamily="34" charset="0"/>
                <a:cs typeface="Arial" panose="020B0604020202020204" pitchFamily="34" charset="0"/>
              </a:rPr>
              <a:t>Talking point, main title</a:t>
            </a:r>
          </a:p>
          <a:p>
            <a:pPr marL="0" indent="0">
              <a:buNone/>
            </a:pPr>
            <a:r>
              <a:rPr lang="en-US" sz="1800" dirty="0">
                <a:solidFill>
                  <a:srgbClr val="BCBEBF"/>
                </a:solidFill>
                <a:latin typeface="Arial" panose="020B0604020202020204" pitchFamily="34" charset="0"/>
                <a:cs typeface="Arial" panose="020B0604020202020204" pitchFamily="34" charset="0"/>
              </a:rPr>
              <a:t>- point number one</a:t>
            </a:r>
          </a:p>
          <a:p>
            <a:pPr marL="0" indent="0">
              <a:buNone/>
            </a:pPr>
            <a:r>
              <a:rPr lang="en-US" sz="1800" dirty="0">
                <a:solidFill>
                  <a:srgbClr val="BCBEBF"/>
                </a:solidFill>
                <a:latin typeface="Arial" panose="020B0604020202020204" pitchFamily="34" charset="0"/>
                <a:cs typeface="Arial" panose="020B0604020202020204" pitchFamily="34" charset="0"/>
              </a:rPr>
              <a:t>- secondary fact</a:t>
            </a:r>
          </a:p>
          <a:p>
            <a:pPr marL="0" indent="0">
              <a:buNone/>
            </a:pPr>
            <a:r>
              <a:rPr lang="en-US" sz="1800" dirty="0">
                <a:solidFill>
                  <a:srgbClr val="BCBEBF"/>
                </a:solidFill>
                <a:latin typeface="Arial" panose="020B0604020202020204" pitchFamily="34" charset="0"/>
                <a:cs typeface="Arial" panose="020B0604020202020204" pitchFamily="34" charset="0"/>
              </a:rPr>
              <a:t>- another topic to discuss about the title</a:t>
            </a: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78832" y="6353463"/>
            <a:ext cx="1188720" cy="335891"/>
          </a:xfrm>
          <a:prstGeom prst="rect">
            <a:avLst/>
          </a:prstGeom>
        </p:spPr>
      </p:pic>
      <p:sp>
        <p:nvSpPr>
          <p:cNvPr id="18" name="Subtitle 2"/>
          <p:cNvSpPr txBox="1">
            <a:spLocks/>
          </p:cNvSpPr>
          <p:nvPr userDrawn="1"/>
        </p:nvSpPr>
        <p:spPr>
          <a:xfrm>
            <a:off x="2369130" y="6334847"/>
            <a:ext cx="3532909" cy="40885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rgbClr val="BCBEBF"/>
                </a:solidFill>
                <a:latin typeface="Arial" panose="020B0604020202020204" pitchFamily="34" charset="0"/>
                <a:cs typeface="Arial" panose="020B0604020202020204" pitchFamily="34" charset="0"/>
              </a:rPr>
              <a:t>AbilityDynamics.com</a:t>
            </a:r>
            <a:endParaRPr lang="en-US" sz="1200" dirty="0">
              <a:solidFill>
                <a:srgbClr val="BCBEBF"/>
              </a:solidFill>
              <a:latin typeface="Arial" panose="020B0604020202020204" pitchFamily="34" charset="0"/>
              <a:cs typeface="Arial" panose="020B0604020202020204" pitchFamily="34" charset="0"/>
            </a:endParaRPr>
          </a:p>
        </p:txBody>
      </p:sp>
      <p:sp>
        <p:nvSpPr>
          <p:cNvPr id="20" name="Title Placeholder 1"/>
          <p:cNvSpPr>
            <a:spLocks noGrp="1"/>
          </p:cNvSpPr>
          <p:nvPr>
            <p:ph type="title"/>
          </p:nvPr>
        </p:nvSpPr>
        <p:spPr>
          <a:xfrm>
            <a:off x="628651" y="0"/>
            <a:ext cx="7268440" cy="1825625"/>
          </a:xfrm>
          <a:prstGeom prst="rect">
            <a:avLst/>
          </a:prstGeom>
        </p:spPr>
        <p:txBody>
          <a:bodyPr vert="horz" lIns="91440" tIns="45720" rIns="91440" bIns="45720" rtlCol="0" anchor="ctr">
            <a:normAutofit/>
          </a:bodyPr>
          <a:lstStyle>
            <a:lvl1pPr>
              <a:defRPr sz="4000" b="1">
                <a:solidFill>
                  <a:srgbClr val="D21F2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812395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7C20A-23A6-4C31-8068-2EF5B56B0665}" type="datetimeFigureOut">
              <a:rPr lang="en-US" smtClean="0"/>
              <a:t>5/3/15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57C70-8412-4EAB-8129-B537A38B17D4}" type="slidenum">
              <a:rPr lang="en-US" smtClean="0"/>
              <a:t>‹#›</a:t>
            </a:fld>
            <a:endParaRPr lang="en-US"/>
          </a:p>
        </p:txBody>
      </p:sp>
    </p:spTree>
    <p:extLst>
      <p:ext uri="{BB962C8B-B14F-4D97-AF65-F5344CB8AC3E}">
        <p14:creationId xmlns:p14="http://schemas.microsoft.com/office/powerpoint/2010/main" val="2234756736"/>
      </p:ext>
    </p:extLst>
  </p:cSld>
  <p:clrMap bg1="lt1" tx1="dk1" bg2="lt2" tx2="dk2" accent1="accent1" accent2="accent2" accent3="accent3" accent4="accent4" accent5="accent5" accent6="accent6" hlink="hlink" folHlink="folHlink"/>
  <p:sldLayoutIdLst>
    <p:sldLayoutId id="2147483757" r:id="rId1"/>
    <p:sldLayoutId id="2147483768" r:id="rId2"/>
    <p:sldLayoutId id="2147483769" r:id="rId3"/>
    <p:sldLayoutId id="2147483770" r:id="rId4"/>
    <p:sldLayoutId id="2147483771" r:id="rId5"/>
    <p:sldLayoutId id="2147483772" r:id="rId6"/>
    <p:sldLayoutId id="2147483773" r:id="rId7"/>
    <p:sldLayoutId id="2147483774" r:id="rId8"/>
    <p:sldLayoutId id="2147483758" r:id="rId9"/>
    <p:sldLayoutId id="2147483778" r:id="rId10"/>
    <p:sldLayoutId id="2147483775" r:id="rId11"/>
    <p:sldLayoutId id="2147483779" r:id="rId12"/>
    <p:sldLayoutId id="2147483776" r:id="rId13"/>
    <p:sldLayoutId id="2147483777" r:id="rId14"/>
    <p:sldLayoutId id="214748378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jpeg"/><Relationship Id="rId3" Type="http://schemas.microsoft.com/office/2007/relationships/hdphoto" Target="../media/hdphoto7.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5.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g"/><Relationship Id="rId1" Type="http://schemas.openxmlformats.org/officeDocument/2006/relationships/slideLayout" Target="../slideLayouts/slideLayout15.xml"/><Relationship Id="rId2"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jpe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 Id="rId3"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eg"/><Relationship Id="rId3"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 Id="rId3"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jpeg"/><Relationship Id="rId3"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6.wdp"/><Relationship Id="rId1" Type="http://schemas.openxmlformats.org/officeDocument/2006/relationships/slideLayout" Target="../slideLayouts/slideLayout15.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90465" y="3054598"/>
            <a:ext cx="4719411" cy="1323439"/>
          </a:xfrm>
          <a:prstGeom prst="rect">
            <a:avLst/>
          </a:prstGeom>
          <a:noFill/>
        </p:spPr>
        <p:txBody>
          <a:bodyPr wrap="none" rtlCol="0">
            <a:spAutoFit/>
          </a:bodyPr>
          <a:lstStyle/>
          <a:p>
            <a:pPr algn="ctr"/>
            <a:r>
              <a:rPr lang="en-US" sz="4000" dirty="0" smtClean="0">
                <a:solidFill>
                  <a:srgbClr val="D31209"/>
                </a:solidFill>
                <a:latin typeface="Arial Narrow"/>
                <a:cs typeface="Arial Narrow"/>
              </a:rPr>
              <a:t>The RUSH76™ </a:t>
            </a:r>
            <a:r>
              <a:rPr lang="en-US" sz="4000" dirty="0" err="1" smtClean="0">
                <a:solidFill>
                  <a:srgbClr val="D31209"/>
                </a:solidFill>
                <a:latin typeface="Arial Narrow"/>
                <a:cs typeface="Arial Narrow"/>
              </a:rPr>
              <a:t>Chopart</a:t>
            </a:r>
            <a:r>
              <a:rPr lang="en-US" sz="4000" dirty="0" smtClean="0">
                <a:solidFill>
                  <a:srgbClr val="D31209"/>
                </a:solidFill>
                <a:latin typeface="Arial Narrow"/>
                <a:cs typeface="Arial Narrow"/>
              </a:rPr>
              <a:t> </a:t>
            </a:r>
          </a:p>
          <a:p>
            <a:pPr algn="ctr"/>
            <a:r>
              <a:rPr lang="en-US" sz="4000" dirty="0" smtClean="0">
                <a:solidFill>
                  <a:srgbClr val="D31209"/>
                </a:solidFill>
                <a:latin typeface="Arial Narrow"/>
                <a:cs typeface="Arial Narrow"/>
              </a:rPr>
              <a:t>Lamination Guide</a:t>
            </a:r>
          </a:p>
        </p:txBody>
      </p:sp>
    </p:spTree>
    <p:extLst>
      <p:ext uri="{BB962C8B-B14F-4D97-AF65-F5344CB8AC3E}">
        <p14:creationId xmlns:p14="http://schemas.microsoft.com/office/powerpoint/2010/main" val="2364166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2097" y="4127273"/>
            <a:ext cx="7756714" cy="1825625"/>
          </a:xfrm>
        </p:spPr>
        <p:txBody>
          <a:bodyPr>
            <a:normAutofit/>
          </a:bodyPr>
          <a:lstStyle/>
          <a:p>
            <a:r>
              <a:rPr lang="en-US" sz="2400" b="0" dirty="0">
                <a:solidFill>
                  <a:schemeClr val="tx1">
                    <a:lumMod val="75000"/>
                  </a:schemeClr>
                </a:solidFill>
                <a:latin typeface="Arial Narrow"/>
                <a:cs typeface="Arial Narrow"/>
              </a:rPr>
              <a:t>8</a:t>
            </a:r>
            <a:r>
              <a:rPr lang="en-US" sz="2400" b="0" dirty="0" smtClean="0">
                <a:solidFill>
                  <a:schemeClr val="tx1">
                    <a:lumMod val="75000"/>
                  </a:schemeClr>
                </a:solidFill>
                <a:latin typeface="Arial Narrow"/>
                <a:cs typeface="Arial Narrow"/>
              </a:rPr>
              <a:t>. </a:t>
            </a:r>
            <a:r>
              <a:rPr lang="en-US" sz="2400" b="0" dirty="0">
                <a:solidFill>
                  <a:schemeClr val="tx1">
                    <a:lumMod val="75000"/>
                  </a:schemeClr>
                </a:solidFill>
                <a:latin typeface="Arial Narrow"/>
                <a:cs typeface="Arial Narrow"/>
              </a:rPr>
              <a:t>Use screen or fine grit sandpaper to scuff </a:t>
            </a:r>
            <a:r>
              <a:rPr lang="en-US" sz="2400" b="0" dirty="0" err="1">
                <a:solidFill>
                  <a:schemeClr val="tx1">
                    <a:lumMod val="75000"/>
                  </a:schemeClr>
                </a:solidFill>
                <a:latin typeface="Arial Narrow"/>
                <a:cs typeface="Arial Narrow"/>
              </a:rPr>
              <a:t>Chopart</a:t>
            </a:r>
            <a:r>
              <a:rPr lang="en-US" sz="2400" b="0" dirty="0">
                <a:solidFill>
                  <a:schemeClr val="tx1">
                    <a:lumMod val="75000"/>
                  </a:schemeClr>
                </a:solidFill>
                <a:latin typeface="Arial Narrow"/>
                <a:cs typeface="Arial Narrow"/>
              </a:rPr>
              <a:t> </a:t>
            </a:r>
            <a:r>
              <a:rPr lang="en-US" sz="2400" b="0" dirty="0" smtClean="0">
                <a:solidFill>
                  <a:schemeClr val="tx1">
                    <a:lumMod val="75000"/>
                  </a:schemeClr>
                </a:solidFill>
                <a:latin typeface="Arial Narrow"/>
                <a:cs typeface="Arial Narrow"/>
              </a:rPr>
              <a:t>plate </a:t>
            </a:r>
            <a:r>
              <a:rPr lang="en-US" sz="2400" b="0" dirty="0">
                <a:solidFill>
                  <a:schemeClr val="tx1">
                    <a:lumMod val="75000"/>
                  </a:schemeClr>
                </a:solidFill>
                <a:latin typeface="Arial Narrow"/>
                <a:cs typeface="Arial Narrow"/>
              </a:rPr>
              <a:t>on the </a:t>
            </a:r>
            <a:r>
              <a:rPr lang="en-US" sz="2400" b="0" dirty="0" smtClean="0">
                <a:solidFill>
                  <a:schemeClr val="tx1">
                    <a:lumMod val="75000"/>
                  </a:schemeClr>
                </a:solidFill>
                <a:latin typeface="Arial Narrow"/>
                <a:cs typeface="Arial Narrow"/>
              </a:rPr>
              <a:t>1</a:t>
            </a:r>
            <a:r>
              <a:rPr lang="en-US" sz="2400" b="0" dirty="0">
                <a:solidFill>
                  <a:schemeClr val="tx1">
                    <a:lumMod val="75000"/>
                  </a:schemeClr>
                </a:solidFill>
                <a:latin typeface="Arial Narrow"/>
                <a:cs typeface="Arial Narrow"/>
              </a:rPr>
              <a:t>/3 volar </a:t>
            </a:r>
            <a:r>
              <a:rPr lang="en-US" sz="2400" b="0" dirty="0" smtClean="0">
                <a:solidFill>
                  <a:schemeClr val="tx1">
                    <a:lumMod val="75000"/>
                  </a:schemeClr>
                </a:solidFill>
                <a:latin typeface="Arial Narrow"/>
                <a:cs typeface="Arial Narrow"/>
              </a:rPr>
              <a:t>portion (as show </a:t>
            </a:r>
            <a:r>
              <a:rPr lang="en-US" sz="2400" b="0" dirty="0">
                <a:solidFill>
                  <a:schemeClr val="tx1">
                    <a:lumMod val="75000"/>
                  </a:schemeClr>
                </a:solidFill>
                <a:latin typeface="Arial Narrow"/>
                <a:cs typeface="Arial Narrow"/>
              </a:rPr>
              <a:t>of the </a:t>
            </a:r>
            <a:r>
              <a:rPr lang="en-US" sz="2400" b="0" dirty="0" err="1">
                <a:solidFill>
                  <a:schemeClr val="tx1">
                    <a:lumMod val="75000"/>
                  </a:schemeClr>
                </a:solidFill>
                <a:latin typeface="Arial Narrow"/>
                <a:cs typeface="Arial Narrow"/>
              </a:rPr>
              <a:t>Chopart</a:t>
            </a:r>
            <a:r>
              <a:rPr lang="en-US" sz="2400" b="0" dirty="0">
                <a:solidFill>
                  <a:schemeClr val="tx1">
                    <a:lumMod val="75000"/>
                  </a:schemeClr>
                </a:solidFill>
                <a:latin typeface="Arial Narrow"/>
                <a:cs typeface="Arial Narrow"/>
              </a:rPr>
              <a:t> plate </a:t>
            </a:r>
            <a:r>
              <a:rPr lang="en-US" sz="2400" b="0" dirty="0" smtClean="0">
                <a:solidFill>
                  <a:schemeClr val="tx1">
                    <a:lumMod val="75000"/>
                  </a:schemeClr>
                </a:solidFill>
                <a:latin typeface="Arial Narrow"/>
                <a:cs typeface="Arial Narrow"/>
              </a:rPr>
              <a:t>only. Avoid deep sanding to protect the fibers of the laminate.)</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4" name="Picture 3" descr="RUSH76[1].jpg"/>
          <p:cNvPicPr>
            <a:picLocks noChangeAspect="1"/>
          </p:cNvPicPr>
          <p:nvPr/>
        </p:nvPicPr>
        <p:blipFill rotWithShape="1">
          <a:blip r:embed="rId2" cstate="print">
            <a:extLst>
              <a:ext uri="{28A0092B-C50C-407E-A947-70E740481C1C}">
                <a14:useLocalDpi xmlns:a14="http://schemas.microsoft.com/office/drawing/2010/main" val="0"/>
              </a:ext>
            </a:extLst>
          </a:blip>
          <a:srcRect l="25224" r="27192"/>
          <a:stretch/>
        </p:blipFill>
        <p:spPr>
          <a:xfrm rot="5400000">
            <a:off x="2995982" y="-1205582"/>
            <a:ext cx="3201182" cy="7287983"/>
          </a:xfrm>
          <a:prstGeom prst="rect">
            <a:avLst/>
          </a:prstGeom>
        </p:spPr>
      </p:pic>
      <p:cxnSp>
        <p:nvCxnSpPr>
          <p:cNvPr id="13" name="Straight Arrow Connector 12"/>
          <p:cNvCxnSpPr/>
          <p:nvPr/>
        </p:nvCxnSpPr>
        <p:spPr>
          <a:xfrm flipV="1">
            <a:off x="2257584" y="2603704"/>
            <a:ext cx="628163" cy="197483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901027" y="1436231"/>
            <a:ext cx="15130" cy="2116550"/>
          </a:xfrm>
          <a:prstGeom prst="line">
            <a:avLst/>
          </a:prstGeom>
          <a:ln>
            <a:solidFill>
              <a:schemeClr val="tx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583512" y="1012923"/>
            <a:ext cx="612517" cy="461665"/>
          </a:xfrm>
          <a:prstGeom prst="rect">
            <a:avLst/>
          </a:prstGeom>
          <a:noFill/>
        </p:spPr>
        <p:txBody>
          <a:bodyPr wrap="none" rtlCol="0">
            <a:spAutoFit/>
          </a:bodyPr>
          <a:lstStyle/>
          <a:p>
            <a:r>
              <a:rPr lang="en-US" sz="2400" dirty="0" smtClean="0"/>
              <a:t>1/3</a:t>
            </a:r>
            <a:endParaRPr lang="en-US" sz="2400" dirty="0"/>
          </a:p>
        </p:txBody>
      </p:sp>
      <p:cxnSp>
        <p:nvCxnSpPr>
          <p:cNvPr id="24" name="Straight Arrow Connector 23"/>
          <p:cNvCxnSpPr/>
          <p:nvPr/>
        </p:nvCxnSpPr>
        <p:spPr>
          <a:xfrm flipH="1" flipV="1">
            <a:off x="3496120" y="1426874"/>
            <a:ext cx="407620" cy="2"/>
          </a:xfrm>
          <a:prstGeom prst="straightConnector1">
            <a:avLst/>
          </a:prstGeom>
          <a:ln w="28575" cmpd="sng">
            <a:solidFill>
              <a:schemeClr val="tx1">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410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9173" y="4535466"/>
            <a:ext cx="7268440" cy="1825625"/>
          </a:xfrm>
        </p:spPr>
        <p:txBody>
          <a:bodyPr>
            <a:normAutofit/>
          </a:bodyPr>
          <a:lstStyle/>
          <a:p>
            <a:r>
              <a:rPr lang="en-US" sz="2400" b="0" dirty="0">
                <a:solidFill>
                  <a:schemeClr val="tx1">
                    <a:lumMod val="75000"/>
                  </a:schemeClr>
                </a:solidFill>
                <a:latin typeface="Arial Narrow"/>
                <a:cs typeface="Arial Narrow"/>
              </a:rPr>
              <a:t>9</a:t>
            </a:r>
            <a:r>
              <a:rPr lang="en-US" sz="2400" b="0" dirty="0" smtClean="0">
                <a:solidFill>
                  <a:schemeClr val="tx1">
                    <a:lumMod val="75000"/>
                  </a:schemeClr>
                </a:solidFill>
                <a:latin typeface="Arial Narrow"/>
                <a:cs typeface="Arial Narrow"/>
              </a:rPr>
              <a:t>. Clean upper and lower surfaces of the </a:t>
            </a:r>
            <a:r>
              <a:rPr lang="en-US" sz="2400" b="0" dirty="0" err="1" smtClean="0">
                <a:solidFill>
                  <a:schemeClr val="tx1">
                    <a:lumMod val="75000"/>
                  </a:schemeClr>
                </a:solidFill>
                <a:latin typeface="Arial Narrow"/>
                <a:cs typeface="Arial Narrow"/>
              </a:rPr>
              <a:t>Chopart</a:t>
            </a:r>
            <a:r>
              <a:rPr lang="en-US" sz="2400" b="0" dirty="0" smtClean="0">
                <a:solidFill>
                  <a:schemeClr val="tx1">
                    <a:lumMod val="75000"/>
                  </a:schemeClr>
                </a:solidFill>
                <a:latin typeface="Arial Narrow"/>
                <a:cs typeface="Arial Narrow"/>
              </a:rPr>
              <a:t> </a:t>
            </a:r>
            <a:r>
              <a:rPr lang="en-US" sz="2400" b="0" dirty="0">
                <a:solidFill>
                  <a:schemeClr val="tx1">
                    <a:lumMod val="75000"/>
                  </a:schemeClr>
                </a:solidFill>
                <a:latin typeface="Arial Narrow"/>
                <a:cs typeface="Arial Narrow"/>
              </a:rPr>
              <a:t>p</a:t>
            </a:r>
            <a:r>
              <a:rPr lang="en-US" sz="2400" b="0" dirty="0" smtClean="0">
                <a:solidFill>
                  <a:schemeClr val="tx1">
                    <a:lumMod val="75000"/>
                  </a:schemeClr>
                </a:solidFill>
                <a:latin typeface="Arial Narrow"/>
                <a:cs typeface="Arial Narrow"/>
              </a:rPr>
              <a:t>late </a:t>
            </a:r>
            <a:r>
              <a:rPr lang="en-US" sz="2400" b="0" dirty="0">
                <a:solidFill>
                  <a:schemeClr val="tx1">
                    <a:lumMod val="75000"/>
                  </a:schemeClr>
                </a:solidFill>
                <a:latin typeface="Arial Narrow"/>
                <a:cs typeface="Arial Narrow"/>
              </a:rPr>
              <a:t>thoroughly </a:t>
            </a:r>
            <a:r>
              <a:rPr lang="en-US" sz="2400" b="0" dirty="0" smtClean="0">
                <a:solidFill>
                  <a:schemeClr val="tx1">
                    <a:lumMod val="75000"/>
                  </a:schemeClr>
                </a:solidFill>
                <a:latin typeface="Arial Narrow"/>
                <a:cs typeface="Arial Narrow"/>
              </a:rPr>
              <a:t>with clean cloth and acetone to remove agents, oils, </a:t>
            </a:r>
            <a:r>
              <a:rPr lang="en-US" sz="2400" b="0" dirty="0" err="1" smtClean="0">
                <a:solidFill>
                  <a:schemeClr val="tx1">
                    <a:lumMod val="75000"/>
                  </a:schemeClr>
                </a:solidFill>
                <a:latin typeface="Arial Narrow"/>
                <a:cs typeface="Arial Narrow"/>
              </a:rPr>
              <a:t>etc</a:t>
            </a:r>
            <a:r>
              <a:rPr lang="en-US" sz="2400" b="0" dirty="0" smtClean="0">
                <a:solidFill>
                  <a:schemeClr val="tx1">
                    <a:lumMod val="75000"/>
                  </a:schemeClr>
                </a:solidFill>
                <a:latin typeface="Arial Narrow"/>
                <a:cs typeface="Arial Narrow"/>
              </a:rPr>
              <a:t> and to </a:t>
            </a:r>
            <a:r>
              <a:rPr lang="en-US" sz="2400" b="0" dirty="0">
                <a:solidFill>
                  <a:schemeClr val="tx1">
                    <a:lumMod val="75000"/>
                  </a:schemeClr>
                </a:solidFill>
                <a:latin typeface="Arial Narrow"/>
                <a:cs typeface="Arial Narrow"/>
              </a:rPr>
              <a:t>ensure best bonding </a:t>
            </a:r>
            <a:r>
              <a:rPr lang="en-US" sz="2400" b="0" dirty="0" smtClean="0">
                <a:solidFill>
                  <a:schemeClr val="tx1">
                    <a:lumMod val="75000"/>
                  </a:schemeClr>
                </a:solidFill>
                <a:latin typeface="Arial Narrow"/>
                <a:cs typeface="Arial Narrow"/>
              </a:rPr>
              <a:t>surface.</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3 at 2.47.03 PM.png"/>
          <p:cNvPicPr>
            <a:picLocks noChangeAspect="1"/>
          </p:cNvPicPr>
          <p:nvPr/>
        </p:nvPicPr>
        <p:blipFill rotWithShape="1">
          <a:blip r:embed="rId2">
            <a:extLst>
              <a:ext uri="{28A0092B-C50C-407E-A947-70E740481C1C}">
                <a14:useLocalDpi xmlns:a14="http://schemas.microsoft.com/office/drawing/2010/main" val="0"/>
              </a:ext>
            </a:extLst>
          </a:blip>
          <a:srcRect l="10896" r="6538"/>
          <a:stretch/>
        </p:blipFill>
        <p:spPr>
          <a:xfrm>
            <a:off x="1784195" y="459162"/>
            <a:ext cx="5942278" cy="4295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sp>
        <p:nvSpPr>
          <p:cNvPr id="7" name="TextBox 6"/>
          <p:cNvSpPr txBox="1"/>
          <p:nvPr/>
        </p:nvSpPr>
        <p:spPr>
          <a:xfrm>
            <a:off x="5726816" y="899322"/>
            <a:ext cx="3281104" cy="4524315"/>
          </a:xfrm>
          <a:prstGeom prst="rect">
            <a:avLst/>
          </a:prstGeom>
          <a:noFill/>
        </p:spPr>
        <p:txBody>
          <a:bodyPr wrap="square" rtlCol="0">
            <a:spAutoFit/>
          </a:bodyPr>
          <a:lstStyle/>
          <a:p>
            <a:r>
              <a:rPr lang="en-US" sz="2400" dirty="0" smtClean="0">
                <a:solidFill>
                  <a:schemeClr val="tx1">
                    <a:lumMod val="75000"/>
                  </a:schemeClr>
                </a:solidFill>
                <a:latin typeface="Arial Narrow"/>
                <a:cs typeface="Arial Narrow"/>
              </a:rPr>
              <a:t>10. </a:t>
            </a:r>
            <a:r>
              <a:rPr lang="en-US" sz="2400" dirty="0">
                <a:solidFill>
                  <a:schemeClr val="tx1">
                    <a:lumMod val="75000"/>
                  </a:schemeClr>
                </a:solidFill>
                <a:latin typeface="Arial Narrow"/>
                <a:cs typeface="Arial Narrow"/>
              </a:rPr>
              <a:t>Apply generous amount of adhesive to volar surface of </a:t>
            </a:r>
            <a:r>
              <a:rPr lang="en-US" sz="2400" dirty="0" smtClean="0">
                <a:solidFill>
                  <a:schemeClr val="tx1">
                    <a:lumMod val="75000"/>
                  </a:schemeClr>
                </a:solidFill>
                <a:latin typeface="Arial Narrow"/>
                <a:cs typeface="Arial Narrow"/>
              </a:rPr>
              <a:t>RUSH76™ </a:t>
            </a:r>
            <a:r>
              <a:rPr lang="en-US" sz="2400" dirty="0" err="1">
                <a:solidFill>
                  <a:schemeClr val="tx1">
                    <a:lumMod val="75000"/>
                  </a:schemeClr>
                </a:solidFill>
                <a:latin typeface="Arial Narrow"/>
                <a:cs typeface="Arial Narrow"/>
              </a:rPr>
              <a:t>Chopart</a:t>
            </a:r>
            <a:r>
              <a:rPr lang="en-US" sz="2400" dirty="0">
                <a:solidFill>
                  <a:schemeClr val="tx1">
                    <a:lumMod val="75000"/>
                  </a:schemeClr>
                </a:solidFill>
                <a:latin typeface="Arial Narrow"/>
                <a:cs typeface="Arial Narrow"/>
              </a:rPr>
              <a:t> </a:t>
            </a:r>
            <a:r>
              <a:rPr lang="en-US" sz="2400" dirty="0" smtClean="0">
                <a:solidFill>
                  <a:schemeClr val="tx1">
                    <a:lumMod val="75000"/>
                  </a:schemeClr>
                </a:solidFill>
                <a:latin typeface="Arial Narrow"/>
                <a:cs typeface="Arial Narrow"/>
              </a:rPr>
              <a:t>plate.</a:t>
            </a:r>
          </a:p>
          <a:p>
            <a:endParaRPr lang="en-US" sz="2400" dirty="0" smtClean="0">
              <a:solidFill>
                <a:schemeClr val="tx1">
                  <a:lumMod val="75000"/>
                </a:schemeClr>
              </a:solidFill>
              <a:latin typeface="Arial Narrow"/>
              <a:cs typeface="Arial Narrow"/>
            </a:endParaRPr>
          </a:p>
          <a:p>
            <a:r>
              <a:rPr lang="en-US" sz="2400" dirty="0">
                <a:solidFill>
                  <a:schemeClr val="tx1">
                    <a:lumMod val="75000"/>
                  </a:schemeClr>
                </a:solidFill>
                <a:latin typeface="Arial Narrow"/>
                <a:cs typeface="Arial Narrow"/>
              </a:rPr>
              <a:t>11</a:t>
            </a:r>
            <a:r>
              <a:rPr lang="en-US" sz="2400" dirty="0" smtClean="0">
                <a:solidFill>
                  <a:schemeClr val="tx1">
                    <a:lumMod val="75000"/>
                  </a:schemeClr>
                </a:solidFill>
                <a:latin typeface="Arial Narrow"/>
                <a:cs typeface="Arial Narrow"/>
              </a:rPr>
              <a:t>. Apply a 50/50 blend of epoxy </a:t>
            </a:r>
            <a:r>
              <a:rPr lang="en-US" sz="2400" dirty="0">
                <a:solidFill>
                  <a:schemeClr val="tx1">
                    <a:lumMod val="75000"/>
                  </a:schemeClr>
                </a:solidFill>
                <a:latin typeface="Arial Narrow"/>
                <a:cs typeface="Arial Narrow"/>
              </a:rPr>
              <a:t>adhesive resin </a:t>
            </a:r>
            <a:r>
              <a:rPr lang="en-US" sz="2400" dirty="0" smtClean="0">
                <a:solidFill>
                  <a:schemeClr val="tx1">
                    <a:lumMod val="75000"/>
                  </a:schemeClr>
                </a:solidFill>
                <a:latin typeface="Arial Narrow"/>
                <a:cs typeface="Arial Narrow"/>
              </a:rPr>
              <a:t>and epoxy adhesive hardener.(Other </a:t>
            </a:r>
            <a:r>
              <a:rPr lang="en-US" sz="2400" dirty="0">
                <a:solidFill>
                  <a:schemeClr val="tx1">
                    <a:lumMod val="75000"/>
                  </a:schemeClr>
                </a:solidFill>
                <a:latin typeface="Arial Narrow"/>
                <a:cs typeface="Arial Narrow"/>
              </a:rPr>
              <a:t>bonding agents include </a:t>
            </a:r>
            <a:r>
              <a:rPr lang="en-US" sz="2400" dirty="0" err="1">
                <a:solidFill>
                  <a:schemeClr val="tx1">
                    <a:lumMod val="75000"/>
                  </a:schemeClr>
                </a:solidFill>
                <a:latin typeface="Arial Narrow"/>
                <a:cs typeface="Arial Narrow"/>
              </a:rPr>
              <a:t>Siegelhartz</a:t>
            </a:r>
            <a:r>
              <a:rPr lang="en-US" sz="2400" dirty="0">
                <a:solidFill>
                  <a:schemeClr val="tx1">
                    <a:lumMod val="75000"/>
                  </a:schemeClr>
                </a:solidFill>
                <a:latin typeface="Arial Narrow"/>
                <a:cs typeface="Arial Narrow"/>
              </a:rPr>
              <a:t> or </a:t>
            </a:r>
            <a:r>
              <a:rPr lang="en-US" sz="2400" dirty="0" err="1" smtClean="0">
                <a:solidFill>
                  <a:schemeClr val="tx1">
                    <a:lumMod val="75000"/>
                  </a:schemeClr>
                </a:solidFill>
                <a:latin typeface="Arial Narrow"/>
                <a:cs typeface="Arial Narrow"/>
              </a:rPr>
              <a:t>FabTech</a:t>
            </a:r>
            <a:r>
              <a:rPr lang="en-US" sz="2400" dirty="0" smtClean="0">
                <a:solidFill>
                  <a:schemeClr val="tx1">
                    <a:lumMod val="75000"/>
                  </a:schemeClr>
                </a:solidFill>
                <a:latin typeface="Arial Narrow"/>
                <a:cs typeface="Arial Narrow"/>
              </a:rPr>
              <a:t> Systems 60 or 90 second two-part adhesive).</a:t>
            </a:r>
            <a:endParaRPr lang="en-US" sz="2400" dirty="0">
              <a:solidFill>
                <a:schemeClr val="tx1">
                  <a:lumMod val="75000"/>
                </a:schemeClr>
              </a:solidFill>
              <a:latin typeface="Arial Narrow"/>
              <a:cs typeface="Arial Narrow"/>
            </a:endParaRPr>
          </a:p>
        </p:txBody>
      </p:sp>
      <p:pic>
        <p:nvPicPr>
          <p:cNvPr id="2" name="Picture 1" descr="Screen Shot 2015-01-23 at 2.49.22 PM.png"/>
          <p:cNvPicPr>
            <a:picLocks noChangeAspect="1"/>
          </p:cNvPicPr>
          <p:nvPr/>
        </p:nvPicPr>
        <p:blipFill rotWithShape="1">
          <a:blip r:embed="rId2">
            <a:extLst>
              <a:ext uri="{28A0092B-C50C-407E-A947-70E740481C1C}">
                <a14:useLocalDpi xmlns:a14="http://schemas.microsoft.com/office/drawing/2010/main" val="0"/>
              </a:ext>
            </a:extLst>
          </a:blip>
          <a:srcRect l="268" t="-1267" r="38968" b="5348"/>
          <a:stretch/>
        </p:blipFill>
        <p:spPr>
          <a:xfrm>
            <a:off x="226804" y="518040"/>
            <a:ext cx="5246743" cy="4871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10624" y="4497925"/>
            <a:ext cx="7447258" cy="1825625"/>
          </a:xfrm>
        </p:spPr>
        <p:txBody>
          <a:bodyPr>
            <a:normAutofit/>
          </a:bodyPr>
          <a:lstStyle/>
          <a:p>
            <a:r>
              <a:rPr lang="en-US" sz="2400" b="0" dirty="0" smtClean="0">
                <a:solidFill>
                  <a:schemeClr val="tx1">
                    <a:lumMod val="75000"/>
                  </a:schemeClr>
                </a:solidFill>
                <a:latin typeface="Arial Narrow"/>
                <a:cs typeface="Arial Narrow"/>
              </a:rPr>
              <a:t>12. Optimize the dynamic performance of the plate by adhering as closely as possible to 1/3 of the </a:t>
            </a:r>
            <a:r>
              <a:rPr lang="en-US" sz="2400" b="0" dirty="0" err="1" smtClean="0">
                <a:solidFill>
                  <a:schemeClr val="tx1">
                    <a:lumMod val="75000"/>
                  </a:schemeClr>
                </a:solidFill>
                <a:latin typeface="Arial Narrow"/>
                <a:cs typeface="Arial Narrow"/>
              </a:rPr>
              <a:t>Chopart</a:t>
            </a:r>
            <a:r>
              <a:rPr lang="en-US" sz="2400" b="0" dirty="0" smtClean="0">
                <a:solidFill>
                  <a:schemeClr val="tx1">
                    <a:lumMod val="75000"/>
                  </a:schemeClr>
                </a:solidFill>
                <a:latin typeface="Arial Narrow"/>
                <a:cs typeface="Arial Narrow"/>
              </a:rPr>
              <a:t> plate. Drop </a:t>
            </a:r>
            <a:r>
              <a:rPr lang="en-US" sz="2400" b="0" dirty="0">
                <a:solidFill>
                  <a:schemeClr val="tx1">
                    <a:lumMod val="75000"/>
                  </a:schemeClr>
                </a:solidFill>
                <a:latin typeface="Arial Narrow"/>
                <a:cs typeface="Arial Narrow"/>
              </a:rPr>
              <a:t>cast down onto </a:t>
            </a:r>
            <a:r>
              <a:rPr lang="en-US" sz="2400" b="0" dirty="0" err="1">
                <a:solidFill>
                  <a:schemeClr val="tx1">
                    <a:lumMod val="75000"/>
                  </a:schemeClr>
                </a:solidFill>
                <a:latin typeface="Arial Narrow"/>
                <a:cs typeface="Arial Narrow"/>
              </a:rPr>
              <a:t>Chopart</a:t>
            </a:r>
            <a:r>
              <a:rPr lang="en-US" sz="2400" b="0" dirty="0">
                <a:solidFill>
                  <a:schemeClr val="tx1">
                    <a:lumMod val="75000"/>
                  </a:schemeClr>
                </a:solidFill>
                <a:latin typeface="Arial Narrow"/>
                <a:cs typeface="Arial Narrow"/>
              </a:rPr>
              <a:t> plate and allow to </a:t>
            </a:r>
            <a:r>
              <a:rPr lang="en-US" sz="2400" b="0" dirty="0" smtClean="0">
                <a:solidFill>
                  <a:schemeClr val="tx1">
                    <a:lumMod val="75000"/>
                  </a:schemeClr>
                </a:solidFill>
                <a:latin typeface="Arial Narrow"/>
                <a:cs typeface="Arial Narrow"/>
              </a:rPr>
              <a:t>thermoset.</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3 at 2.50.26 PM.png"/>
          <p:cNvPicPr>
            <a:picLocks noChangeAspect="1"/>
          </p:cNvPicPr>
          <p:nvPr/>
        </p:nvPicPr>
        <p:blipFill rotWithShape="1">
          <a:blip r:embed="rId2">
            <a:extLst>
              <a:ext uri="{28A0092B-C50C-407E-A947-70E740481C1C}">
                <a14:useLocalDpi xmlns:a14="http://schemas.microsoft.com/office/drawing/2010/main" val="0"/>
              </a:ext>
            </a:extLst>
          </a:blip>
          <a:srcRect l="24308"/>
          <a:stretch/>
        </p:blipFill>
        <p:spPr>
          <a:xfrm>
            <a:off x="2005355" y="394277"/>
            <a:ext cx="5645348" cy="43385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5709" y="4478923"/>
            <a:ext cx="6773891" cy="1825625"/>
          </a:xfrm>
        </p:spPr>
        <p:txBody>
          <a:bodyPr>
            <a:normAutofit/>
          </a:bodyPr>
          <a:lstStyle/>
          <a:p>
            <a:r>
              <a:rPr lang="en-US" sz="2400" b="0" dirty="0" smtClean="0">
                <a:solidFill>
                  <a:schemeClr val="tx1">
                    <a:lumMod val="75000"/>
                  </a:schemeClr>
                </a:solidFill>
                <a:latin typeface="Arial Narrow"/>
                <a:cs typeface="Arial Narrow"/>
              </a:rPr>
              <a:t>13. </a:t>
            </a:r>
            <a:r>
              <a:rPr lang="en-US" sz="2400" b="0" dirty="0">
                <a:solidFill>
                  <a:schemeClr val="tx1">
                    <a:lumMod val="75000"/>
                  </a:schemeClr>
                </a:solidFill>
                <a:latin typeface="Arial Narrow"/>
                <a:cs typeface="Arial Narrow"/>
              </a:rPr>
              <a:t>Remove from alignment </a:t>
            </a:r>
            <a:r>
              <a:rPr lang="en-US" sz="2400" b="0" dirty="0" smtClean="0">
                <a:solidFill>
                  <a:schemeClr val="tx1">
                    <a:lumMod val="75000"/>
                  </a:schemeClr>
                </a:solidFill>
                <a:latin typeface="Arial Narrow"/>
                <a:cs typeface="Arial Narrow"/>
              </a:rPr>
              <a:t>device, secure the </a:t>
            </a:r>
            <a:r>
              <a:rPr lang="en-US" sz="2400" b="0" dirty="0" err="1" smtClean="0">
                <a:solidFill>
                  <a:schemeClr val="tx1">
                    <a:lumMod val="75000"/>
                  </a:schemeClr>
                </a:solidFill>
                <a:latin typeface="Arial Narrow"/>
                <a:cs typeface="Arial Narrow"/>
              </a:rPr>
              <a:t>Chopart</a:t>
            </a:r>
            <a:r>
              <a:rPr lang="en-US" sz="2400" b="0" dirty="0" smtClean="0">
                <a:solidFill>
                  <a:schemeClr val="tx1">
                    <a:lumMod val="75000"/>
                  </a:schemeClr>
                </a:solidFill>
                <a:latin typeface="Arial Narrow"/>
                <a:cs typeface="Arial Narrow"/>
              </a:rPr>
              <a:t> plate with synthetic casting tape or other temporary wrap materials. </a:t>
            </a:r>
            <a:r>
              <a:rPr lang="en-US" sz="2400" b="0" dirty="0">
                <a:solidFill>
                  <a:schemeClr val="tx1">
                    <a:lumMod val="75000"/>
                  </a:schemeClr>
                </a:solidFill>
                <a:latin typeface="Arial Narrow"/>
                <a:cs typeface="Arial Narrow"/>
              </a:rPr>
              <a:t> </a:t>
            </a:r>
            <a:r>
              <a:rPr lang="en-US" sz="2400" b="0" dirty="0" smtClean="0">
                <a:solidFill>
                  <a:schemeClr val="tx1">
                    <a:lumMod val="75000"/>
                  </a:schemeClr>
                </a:solidFill>
                <a:latin typeface="Arial Narrow"/>
                <a:cs typeface="Arial Narrow"/>
              </a:rPr>
              <a:t>Fill </a:t>
            </a:r>
            <a:r>
              <a:rPr lang="en-US" sz="2400" b="0" dirty="0">
                <a:solidFill>
                  <a:schemeClr val="tx1">
                    <a:lumMod val="75000"/>
                  </a:schemeClr>
                </a:solidFill>
                <a:latin typeface="Arial Narrow"/>
                <a:cs typeface="Arial Narrow"/>
              </a:rPr>
              <a:t>in voids on the plate to provide support as </a:t>
            </a:r>
            <a:r>
              <a:rPr lang="en-US" sz="2400" b="0" dirty="0" smtClean="0">
                <a:solidFill>
                  <a:schemeClr val="tx1">
                    <a:lumMod val="75000"/>
                  </a:schemeClr>
                </a:solidFill>
                <a:latin typeface="Arial Narrow"/>
                <a:cs typeface="Arial Narrow"/>
              </a:rPr>
              <a:t>needed.</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8" name="Picture 7" descr="Screen Shot 2015-01-23 at 3.03.15 PM.png"/>
          <p:cNvPicPr>
            <a:picLocks noChangeAspect="1"/>
          </p:cNvPicPr>
          <p:nvPr/>
        </p:nvPicPr>
        <p:blipFill rotWithShape="1">
          <a:blip r:embed="rId2">
            <a:extLst>
              <a:ext uri="{28A0092B-C50C-407E-A947-70E740481C1C}">
                <a14:useLocalDpi xmlns:a14="http://schemas.microsoft.com/office/drawing/2010/main" val="0"/>
              </a:ext>
            </a:extLst>
          </a:blip>
          <a:srcRect l="24969" r="8061"/>
          <a:stretch/>
        </p:blipFill>
        <p:spPr>
          <a:xfrm>
            <a:off x="387262" y="984603"/>
            <a:ext cx="4382385" cy="3656689"/>
          </a:xfrm>
          <a:prstGeom prst="rect">
            <a:avLst/>
          </a:prstGeom>
          <a:ln>
            <a:noFill/>
          </a:ln>
          <a:effectLst>
            <a:outerShdw blurRad="292100" dist="139700" dir="2700000" algn="tl" rotWithShape="0">
              <a:srgbClr val="333333">
                <a:alpha val="65000"/>
              </a:srgbClr>
            </a:outerShdw>
          </a:effectLst>
        </p:spPr>
      </p:pic>
      <p:pic>
        <p:nvPicPr>
          <p:cNvPr id="9" name="Picture 8" descr="Screen Shot 2015-01-23 at 3.04.17 PM.png"/>
          <p:cNvPicPr>
            <a:picLocks noChangeAspect="1"/>
          </p:cNvPicPr>
          <p:nvPr/>
        </p:nvPicPr>
        <p:blipFill rotWithShape="1">
          <a:blip r:embed="rId3">
            <a:extLst>
              <a:ext uri="{28A0092B-C50C-407E-A947-70E740481C1C}">
                <a14:useLocalDpi xmlns:a14="http://schemas.microsoft.com/office/drawing/2010/main" val="0"/>
              </a:ext>
            </a:extLst>
          </a:blip>
          <a:srcRect l="33567" r="6573"/>
          <a:stretch/>
        </p:blipFill>
        <p:spPr>
          <a:xfrm>
            <a:off x="4989698" y="967566"/>
            <a:ext cx="3780074" cy="3658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4016" y="4223512"/>
            <a:ext cx="7268440" cy="1825625"/>
          </a:xfrm>
        </p:spPr>
        <p:txBody>
          <a:bodyPr>
            <a:normAutofit/>
          </a:bodyPr>
          <a:lstStyle/>
          <a:p>
            <a:r>
              <a:rPr lang="en-US" sz="2400" b="0" dirty="0" smtClean="0">
                <a:solidFill>
                  <a:schemeClr val="tx1">
                    <a:lumMod val="75000"/>
                  </a:schemeClr>
                </a:solidFill>
                <a:latin typeface="Arial Narrow"/>
                <a:cs typeface="Arial Narrow"/>
              </a:rPr>
              <a:t>14.  Clean off excess bonding agent to ensure smooth edges/transitions prior to second lamination.</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4" name="Picture 3" descr="Screen Shot 2015-01-23 at 3.07.06 PM.png"/>
          <p:cNvPicPr>
            <a:picLocks noChangeAspect="1"/>
          </p:cNvPicPr>
          <p:nvPr/>
        </p:nvPicPr>
        <p:blipFill rotWithShape="1">
          <a:blip r:embed="rId2">
            <a:extLst>
              <a:ext uri="{28A0092B-C50C-407E-A947-70E740481C1C}">
                <a14:useLocalDpi xmlns:a14="http://schemas.microsoft.com/office/drawing/2010/main" val="0"/>
              </a:ext>
            </a:extLst>
          </a:blip>
          <a:srcRect l="7607" r="22613"/>
          <a:stretch/>
        </p:blipFill>
        <p:spPr>
          <a:xfrm>
            <a:off x="4445839" y="664319"/>
            <a:ext cx="4353252" cy="3804455"/>
          </a:xfrm>
          <a:prstGeom prst="rect">
            <a:avLst/>
          </a:prstGeom>
          <a:ln>
            <a:noFill/>
          </a:ln>
          <a:effectLst>
            <a:outerShdw blurRad="292100" dist="139700" dir="2700000" algn="tl" rotWithShape="0">
              <a:srgbClr val="333333">
                <a:alpha val="65000"/>
              </a:srgbClr>
            </a:outerShdw>
          </a:effectLst>
        </p:spPr>
      </p:pic>
      <p:pic>
        <p:nvPicPr>
          <p:cNvPr id="8" name="Picture 7" descr="Screen Shot 2015-01-23 at 2.56.22 PM.png"/>
          <p:cNvPicPr>
            <a:picLocks noChangeAspect="1"/>
          </p:cNvPicPr>
          <p:nvPr/>
        </p:nvPicPr>
        <p:blipFill rotWithShape="1">
          <a:blip r:embed="rId3">
            <a:extLst>
              <a:ext uri="{28A0092B-C50C-407E-A947-70E740481C1C}">
                <a14:useLocalDpi xmlns:a14="http://schemas.microsoft.com/office/drawing/2010/main" val="0"/>
              </a:ext>
            </a:extLst>
          </a:blip>
          <a:srcRect l="33452" r="5747"/>
          <a:stretch/>
        </p:blipFill>
        <p:spPr>
          <a:xfrm>
            <a:off x="344909" y="733911"/>
            <a:ext cx="3840459" cy="3722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1237" y="4533780"/>
            <a:ext cx="7268440" cy="1825625"/>
          </a:xfrm>
        </p:spPr>
        <p:txBody>
          <a:bodyPr>
            <a:normAutofit/>
          </a:bodyPr>
          <a:lstStyle/>
          <a:p>
            <a:r>
              <a:rPr lang="en-US" sz="2400" b="0" dirty="0" smtClean="0">
                <a:solidFill>
                  <a:schemeClr val="tx1">
                    <a:lumMod val="75000"/>
                  </a:schemeClr>
                </a:solidFill>
                <a:latin typeface="Arial Narrow"/>
                <a:cs typeface="Arial Narrow"/>
              </a:rPr>
              <a:t>15. </a:t>
            </a:r>
            <a:r>
              <a:rPr lang="en-US" sz="2400" b="0" dirty="0">
                <a:solidFill>
                  <a:schemeClr val="tx1">
                    <a:lumMod val="75000"/>
                  </a:schemeClr>
                </a:solidFill>
                <a:latin typeface="Arial Narrow"/>
                <a:cs typeface="Arial Narrow"/>
              </a:rPr>
              <a:t>Apply carbon tape strips accordingly based on </a:t>
            </a:r>
            <a:r>
              <a:rPr lang="en-US" sz="2400" b="0" dirty="0" smtClean="0">
                <a:solidFill>
                  <a:schemeClr val="tx1">
                    <a:lumMod val="75000"/>
                  </a:schemeClr>
                </a:solidFill>
                <a:latin typeface="Arial Narrow"/>
                <a:cs typeface="Arial Narrow"/>
              </a:rPr>
              <a:t>patient </a:t>
            </a:r>
            <a:r>
              <a:rPr lang="en-US" sz="2400" b="0" dirty="0">
                <a:solidFill>
                  <a:schemeClr val="tx1">
                    <a:lumMod val="75000"/>
                  </a:schemeClr>
                </a:solidFill>
                <a:latin typeface="Arial Narrow"/>
                <a:cs typeface="Arial Narrow"/>
              </a:rPr>
              <a:t>weight and impact </a:t>
            </a:r>
            <a:r>
              <a:rPr lang="en-US" sz="2400" b="0" dirty="0" smtClean="0">
                <a:solidFill>
                  <a:schemeClr val="tx1">
                    <a:lumMod val="75000"/>
                  </a:schemeClr>
                </a:solidFill>
                <a:latin typeface="Arial Narrow"/>
                <a:cs typeface="Arial Narrow"/>
              </a:rPr>
              <a:t>level. (One strip </a:t>
            </a:r>
            <a:r>
              <a:rPr lang="en-US" sz="2400" b="0" dirty="0">
                <a:solidFill>
                  <a:schemeClr val="tx1">
                    <a:lumMod val="75000"/>
                  </a:schemeClr>
                </a:solidFill>
                <a:latin typeface="Arial Narrow"/>
                <a:cs typeface="Arial Narrow"/>
              </a:rPr>
              <a:t>under posterior 1/3 of plantar surface of the </a:t>
            </a:r>
            <a:r>
              <a:rPr lang="en-US" sz="2400" b="0" dirty="0" smtClean="0">
                <a:solidFill>
                  <a:schemeClr val="tx1">
                    <a:lumMod val="75000"/>
                  </a:schemeClr>
                </a:solidFill>
                <a:latin typeface="Arial Narrow"/>
                <a:cs typeface="Arial Narrow"/>
              </a:rPr>
              <a:t>plate.) Increase lamination layers for additional strength. </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3 at 3.16.42 PM.png"/>
          <p:cNvPicPr>
            <a:picLocks noChangeAspect="1"/>
          </p:cNvPicPr>
          <p:nvPr/>
        </p:nvPicPr>
        <p:blipFill rotWithShape="1">
          <a:blip r:embed="rId2">
            <a:extLst>
              <a:ext uri="{28A0092B-C50C-407E-A947-70E740481C1C}">
                <a14:useLocalDpi xmlns:a14="http://schemas.microsoft.com/office/drawing/2010/main" val="0"/>
              </a:ext>
            </a:extLst>
          </a:blip>
          <a:srcRect l="16701" r="36007"/>
          <a:stretch/>
        </p:blipFill>
        <p:spPr>
          <a:xfrm>
            <a:off x="423369" y="418815"/>
            <a:ext cx="3350813" cy="4176738"/>
          </a:xfrm>
          <a:prstGeom prst="rect">
            <a:avLst/>
          </a:prstGeom>
          <a:ln>
            <a:noFill/>
          </a:ln>
          <a:effectLst>
            <a:outerShdw blurRad="292100" dist="139700" dir="2700000" algn="tl" rotWithShape="0">
              <a:srgbClr val="333333">
                <a:alpha val="65000"/>
              </a:srgbClr>
            </a:outerShdw>
          </a:effectLst>
        </p:spPr>
      </p:pic>
      <p:pic>
        <p:nvPicPr>
          <p:cNvPr id="4" name="Picture 3" descr="Screen Shot 2015-01-23 at 3.17.45 PM.png"/>
          <p:cNvPicPr>
            <a:picLocks noChangeAspect="1"/>
          </p:cNvPicPr>
          <p:nvPr/>
        </p:nvPicPr>
        <p:blipFill rotWithShape="1">
          <a:blip r:embed="rId3">
            <a:extLst>
              <a:ext uri="{28A0092B-C50C-407E-A947-70E740481C1C}">
                <a14:useLocalDpi xmlns:a14="http://schemas.microsoft.com/office/drawing/2010/main" val="0"/>
              </a:ext>
            </a:extLst>
          </a:blip>
          <a:srcRect l="29448" r="3680"/>
          <a:stretch/>
        </p:blipFill>
        <p:spPr>
          <a:xfrm>
            <a:off x="4188323" y="403697"/>
            <a:ext cx="4324405" cy="4211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0037" y="4382599"/>
            <a:ext cx="8350411" cy="1825625"/>
          </a:xfrm>
        </p:spPr>
        <p:txBody>
          <a:bodyPr>
            <a:normAutofit/>
          </a:bodyPr>
          <a:lstStyle/>
          <a:p>
            <a:r>
              <a:rPr lang="en-US" sz="2400" b="0" dirty="0" smtClean="0">
                <a:solidFill>
                  <a:schemeClr val="tx1">
                    <a:lumMod val="75000"/>
                  </a:schemeClr>
                </a:solidFill>
                <a:latin typeface="Arial Narrow"/>
                <a:cs typeface="Arial Narrow"/>
              </a:rPr>
              <a:t>16. </a:t>
            </a:r>
            <a:r>
              <a:rPr lang="en-US" sz="2400" b="0" dirty="0">
                <a:solidFill>
                  <a:schemeClr val="tx1">
                    <a:lumMod val="75000"/>
                  </a:schemeClr>
                </a:solidFill>
                <a:latin typeface="Arial Narrow"/>
                <a:cs typeface="Arial Narrow"/>
              </a:rPr>
              <a:t>Use small PVA bag to cover exposed 2/3 portion of </a:t>
            </a:r>
            <a:r>
              <a:rPr lang="en-US" sz="2400" b="0" dirty="0" err="1">
                <a:solidFill>
                  <a:schemeClr val="tx1">
                    <a:lumMod val="75000"/>
                  </a:schemeClr>
                </a:solidFill>
                <a:latin typeface="Arial Narrow"/>
                <a:cs typeface="Arial Narrow"/>
              </a:rPr>
              <a:t>Chopart</a:t>
            </a:r>
            <a:r>
              <a:rPr lang="en-US" sz="2400" b="0" dirty="0">
                <a:solidFill>
                  <a:schemeClr val="tx1">
                    <a:lumMod val="75000"/>
                  </a:schemeClr>
                </a:solidFill>
                <a:latin typeface="Arial Narrow"/>
                <a:cs typeface="Arial Narrow"/>
              </a:rPr>
              <a:t> plate, wrap PVA cover on exposed 2/3 portion of plate with generous amount of PVA tape or electrical tape </a:t>
            </a:r>
            <a:r>
              <a:rPr lang="en-US" sz="2400" b="0" dirty="0" smtClean="0">
                <a:solidFill>
                  <a:schemeClr val="tx1">
                    <a:lumMod val="75000"/>
                  </a:schemeClr>
                </a:solidFill>
                <a:latin typeface="Arial Narrow"/>
                <a:cs typeface="Arial Narrow"/>
              </a:rPr>
              <a:t>(This </a:t>
            </a:r>
            <a:r>
              <a:rPr lang="en-US" sz="2400" b="0" dirty="0">
                <a:solidFill>
                  <a:schemeClr val="tx1">
                    <a:lumMod val="75000"/>
                  </a:schemeClr>
                </a:solidFill>
                <a:latin typeface="Arial Narrow"/>
                <a:cs typeface="Arial Narrow"/>
              </a:rPr>
              <a:t>is to create barrier between </a:t>
            </a:r>
            <a:r>
              <a:rPr lang="en-US" sz="2400" b="0" dirty="0" err="1">
                <a:solidFill>
                  <a:schemeClr val="tx1">
                    <a:lumMod val="75000"/>
                  </a:schemeClr>
                </a:solidFill>
                <a:latin typeface="Arial Narrow"/>
                <a:cs typeface="Arial Narrow"/>
              </a:rPr>
              <a:t>Chopart</a:t>
            </a:r>
            <a:r>
              <a:rPr lang="en-US" sz="2400" b="0" dirty="0">
                <a:solidFill>
                  <a:schemeClr val="tx1">
                    <a:lumMod val="75000"/>
                  </a:schemeClr>
                </a:solidFill>
                <a:latin typeface="Arial Narrow"/>
                <a:cs typeface="Arial Narrow"/>
              </a:rPr>
              <a:t> </a:t>
            </a:r>
            <a:r>
              <a:rPr lang="en-US" sz="2400" b="0" dirty="0" smtClean="0">
                <a:solidFill>
                  <a:schemeClr val="tx1">
                    <a:lumMod val="75000"/>
                  </a:schemeClr>
                </a:solidFill>
                <a:latin typeface="Arial Narrow"/>
                <a:cs typeface="Arial Narrow"/>
              </a:rPr>
              <a:t>composite and second </a:t>
            </a:r>
            <a:r>
              <a:rPr lang="en-US" sz="2400" b="0" dirty="0">
                <a:solidFill>
                  <a:schemeClr val="tx1">
                    <a:lumMod val="75000"/>
                  </a:schemeClr>
                </a:solidFill>
                <a:latin typeface="Arial Narrow"/>
                <a:cs typeface="Arial Narrow"/>
              </a:rPr>
              <a:t>lamination </a:t>
            </a:r>
            <a:r>
              <a:rPr lang="en-US" sz="2400" b="0" dirty="0" smtClean="0">
                <a:solidFill>
                  <a:schemeClr val="tx1">
                    <a:lumMod val="75000"/>
                  </a:schemeClr>
                </a:solidFill>
                <a:latin typeface="Arial Narrow"/>
                <a:cs typeface="Arial Narrow"/>
              </a:rPr>
              <a:t>materials.)</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6 at 11.35.53 A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07" t="4611" r="8557" b="4418"/>
          <a:stretch/>
        </p:blipFill>
        <p:spPr>
          <a:xfrm>
            <a:off x="1693475" y="272127"/>
            <a:ext cx="5545633" cy="4202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341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6360" y="4535464"/>
            <a:ext cx="7268440" cy="1825625"/>
          </a:xfrm>
        </p:spPr>
        <p:txBody>
          <a:bodyPr>
            <a:normAutofit/>
          </a:bodyPr>
          <a:lstStyle/>
          <a:p>
            <a:r>
              <a:rPr lang="en-US" sz="2400" b="0" dirty="0" smtClean="0">
                <a:solidFill>
                  <a:schemeClr val="tx1">
                    <a:lumMod val="75000"/>
                  </a:schemeClr>
                </a:solidFill>
                <a:latin typeface="Arial Narrow"/>
                <a:cs typeface="Arial Narrow"/>
              </a:rPr>
              <a:t>17. </a:t>
            </a:r>
            <a:r>
              <a:rPr lang="en-US" sz="2400" b="0" dirty="0">
                <a:solidFill>
                  <a:schemeClr val="tx1">
                    <a:lumMod val="75000"/>
                  </a:schemeClr>
                </a:solidFill>
                <a:latin typeface="Arial Narrow"/>
                <a:cs typeface="Arial Narrow"/>
              </a:rPr>
              <a:t>Apply </a:t>
            </a:r>
            <a:r>
              <a:rPr lang="en-US" sz="2400" b="0" dirty="0" smtClean="0">
                <a:solidFill>
                  <a:schemeClr val="tx1">
                    <a:lumMod val="75000"/>
                  </a:schemeClr>
                </a:solidFill>
                <a:latin typeface="Arial Narrow"/>
                <a:cs typeface="Arial Narrow"/>
              </a:rPr>
              <a:t>the second </a:t>
            </a:r>
            <a:r>
              <a:rPr lang="en-US" sz="2400" b="0" dirty="0">
                <a:solidFill>
                  <a:schemeClr val="tx1">
                    <a:lumMod val="75000"/>
                  </a:schemeClr>
                </a:solidFill>
                <a:latin typeface="Arial Narrow"/>
                <a:cs typeface="Arial Narrow"/>
              </a:rPr>
              <a:t>lamination materials to </a:t>
            </a:r>
            <a:r>
              <a:rPr lang="en-US" sz="2400" b="0" dirty="0" smtClean="0">
                <a:solidFill>
                  <a:schemeClr val="tx1">
                    <a:lumMod val="75000"/>
                  </a:schemeClr>
                </a:solidFill>
                <a:latin typeface="Arial Narrow"/>
                <a:cs typeface="Arial Narrow"/>
              </a:rPr>
              <a:t>cast.</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3 at 3.18.19 PM.png"/>
          <p:cNvPicPr>
            <a:picLocks noChangeAspect="1"/>
          </p:cNvPicPr>
          <p:nvPr/>
        </p:nvPicPr>
        <p:blipFill rotWithShape="1">
          <a:blip r:embed="rId2">
            <a:extLst>
              <a:ext uri="{28A0092B-C50C-407E-A947-70E740481C1C}">
                <a14:useLocalDpi xmlns:a14="http://schemas.microsoft.com/office/drawing/2010/main" val="0"/>
              </a:ext>
            </a:extLst>
          </a:blip>
          <a:srcRect l="26953" r="7069"/>
          <a:stretch/>
        </p:blipFill>
        <p:spPr>
          <a:xfrm>
            <a:off x="317525" y="226774"/>
            <a:ext cx="5077797" cy="4580789"/>
          </a:xfrm>
          <a:prstGeom prst="rect">
            <a:avLst/>
          </a:prstGeom>
          <a:ln>
            <a:noFill/>
          </a:ln>
          <a:effectLst>
            <a:outerShdw blurRad="292100" dist="139700" dir="2700000" algn="tl" rotWithShape="0">
              <a:srgbClr val="333333">
                <a:alpha val="65000"/>
              </a:srgbClr>
            </a:outerShdw>
          </a:effectLst>
        </p:spPr>
      </p:pic>
      <p:pic>
        <p:nvPicPr>
          <p:cNvPr id="4" name="Picture 3" descr="Screen Shot 2015-01-23 at 3.18.49 PM.png"/>
          <p:cNvPicPr>
            <a:picLocks noChangeAspect="1"/>
          </p:cNvPicPr>
          <p:nvPr/>
        </p:nvPicPr>
        <p:blipFill rotWithShape="1">
          <a:blip r:embed="rId3">
            <a:extLst>
              <a:ext uri="{28A0092B-C50C-407E-A947-70E740481C1C}">
                <a14:useLocalDpi xmlns:a14="http://schemas.microsoft.com/office/drawing/2010/main" val="0"/>
              </a:ext>
            </a:extLst>
          </a:blip>
          <a:srcRect l="40018" r="17650"/>
          <a:stretch/>
        </p:blipFill>
        <p:spPr>
          <a:xfrm>
            <a:off x="5594512" y="226772"/>
            <a:ext cx="3181138" cy="4580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81653" y="4515903"/>
            <a:ext cx="5663113" cy="1825625"/>
          </a:xfrm>
        </p:spPr>
        <p:txBody>
          <a:bodyPr>
            <a:normAutofit/>
          </a:bodyPr>
          <a:lstStyle/>
          <a:p>
            <a:r>
              <a:rPr lang="en-US" sz="2400" b="0" dirty="0" smtClean="0">
                <a:solidFill>
                  <a:schemeClr val="tx1">
                    <a:lumMod val="75000"/>
                  </a:schemeClr>
                </a:solidFill>
                <a:latin typeface="Arial Narrow"/>
                <a:cs typeface="Arial Narrow"/>
              </a:rPr>
              <a:t>18. </a:t>
            </a:r>
            <a:r>
              <a:rPr lang="en-US" sz="2400" b="0" dirty="0">
                <a:solidFill>
                  <a:schemeClr val="tx1">
                    <a:lumMod val="75000"/>
                  </a:schemeClr>
                </a:solidFill>
                <a:latin typeface="Arial Narrow"/>
                <a:cs typeface="Arial Narrow"/>
              </a:rPr>
              <a:t>Apply appropriate PVA </a:t>
            </a:r>
            <a:r>
              <a:rPr lang="en-US" sz="2400" b="0" dirty="0" smtClean="0">
                <a:solidFill>
                  <a:schemeClr val="tx1">
                    <a:lumMod val="75000"/>
                  </a:schemeClr>
                </a:solidFill>
                <a:latin typeface="Arial Narrow"/>
                <a:cs typeface="Arial Narrow"/>
              </a:rPr>
              <a:t>bag.  (A nylon spacer sock is optional, as shown above, to ease the application of the PVA bag. Remove prior to lamination.) </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4" name="Picture 3" descr="Screen Shot 2015-01-23 at 3.21.21 PM.png"/>
          <p:cNvPicPr>
            <a:picLocks noChangeAspect="1"/>
          </p:cNvPicPr>
          <p:nvPr/>
        </p:nvPicPr>
        <p:blipFill rotWithShape="1">
          <a:blip r:embed="rId2">
            <a:extLst>
              <a:ext uri="{28A0092B-C50C-407E-A947-70E740481C1C}">
                <a14:useLocalDpi xmlns:a14="http://schemas.microsoft.com/office/drawing/2010/main" val="0"/>
              </a:ext>
            </a:extLst>
          </a:blip>
          <a:srcRect l="19016" r="19636"/>
          <a:stretch/>
        </p:blipFill>
        <p:spPr>
          <a:xfrm>
            <a:off x="494247" y="453546"/>
            <a:ext cx="4386947" cy="4234747"/>
          </a:xfrm>
          <a:prstGeom prst="rect">
            <a:avLst/>
          </a:prstGeom>
          <a:ln>
            <a:noFill/>
          </a:ln>
          <a:effectLst>
            <a:outerShdw blurRad="292100" dist="139700" dir="2700000" algn="tl" rotWithShape="0">
              <a:srgbClr val="333333">
                <a:alpha val="65000"/>
              </a:srgbClr>
            </a:outerShdw>
          </a:effectLst>
        </p:spPr>
      </p:pic>
      <p:pic>
        <p:nvPicPr>
          <p:cNvPr id="8" name="Picture 7" descr="Screen Shot 2015-01-23 at 3.25.46 PM.png"/>
          <p:cNvPicPr>
            <a:picLocks noChangeAspect="1"/>
          </p:cNvPicPr>
          <p:nvPr/>
        </p:nvPicPr>
        <p:blipFill rotWithShape="1">
          <a:blip r:embed="rId3">
            <a:extLst>
              <a:ext uri="{28A0092B-C50C-407E-A947-70E740481C1C}">
                <a14:useLocalDpi xmlns:a14="http://schemas.microsoft.com/office/drawing/2010/main" val="0"/>
              </a:ext>
            </a:extLst>
          </a:blip>
          <a:srcRect l="35221" r="18809"/>
          <a:stretch/>
        </p:blipFill>
        <p:spPr>
          <a:xfrm>
            <a:off x="5260821" y="378722"/>
            <a:ext cx="3145022" cy="4323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8" name="Picture 7" descr="10856655_639818966144035_8923089160038660309_o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87" y="346474"/>
            <a:ext cx="4096660" cy="5462213"/>
          </a:xfrm>
          <a:prstGeom prst="rect">
            <a:avLst/>
          </a:prstGeom>
          <a:ln>
            <a:noFill/>
          </a:ln>
          <a:effectLst>
            <a:outerShdw blurRad="292100" dist="139700" dir="2700000" algn="tl" rotWithShape="0">
              <a:srgbClr val="333333">
                <a:alpha val="65000"/>
              </a:srgbClr>
            </a:outerShdw>
          </a:effectLst>
        </p:spPr>
      </p:pic>
      <p:sp>
        <p:nvSpPr>
          <p:cNvPr id="9" name="Title 2"/>
          <p:cNvSpPr>
            <a:spLocks noGrp="1"/>
          </p:cNvSpPr>
          <p:nvPr>
            <p:ph type="title"/>
          </p:nvPr>
        </p:nvSpPr>
        <p:spPr>
          <a:xfrm>
            <a:off x="4741302" y="31360"/>
            <a:ext cx="4210647" cy="5566366"/>
          </a:xfrm>
        </p:spPr>
        <p:txBody>
          <a:bodyPr>
            <a:normAutofit/>
          </a:bodyPr>
          <a:lstStyle/>
          <a:p>
            <a:r>
              <a:rPr lang="en-US" sz="2000" b="0" dirty="0" smtClean="0">
                <a:solidFill>
                  <a:schemeClr val="tx1">
                    <a:lumMod val="75000"/>
                  </a:schemeClr>
                </a:solidFill>
                <a:latin typeface="Arial Narrow"/>
                <a:cs typeface="Arial Narrow"/>
              </a:rPr>
              <a:t>The Ability Dynamics RUSH76™ </a:t>
            </a:r>
            <a:r>
              <a:rPr lang="en-US" sz="2000" b="0" dirty="0" err="1" smtClean="0">
                <a:solidFill>
                  <a:schemeClr val="tx1">
                    <a:lumMod val="75000"/>
                  </a:schemeClr>
                </a:solidFill>
                <a:latin typeface="Arial Narrow"/>
                <a:cs typeface="Arial Narrow"/>
              </a:rPr>
              <a:t>Chopart</a:t>
            </a:r>
            <a:r>
              <a:rPr lang="en-US" sz="2000" b="0" dirty="0" smtClean="0">
                <a:solidFill>
                  <a:schemeClr val="tx1">
                    <a:lumMod val="75000"/>
                  </a:schemeClr>
                </a:solidFill>
                <a:latin typeface="Arial Narrow"/>
                <a:cs typeface="Arial Narrow"/>
              </a:rPr>
              <a:t> Plate is designed for lower limb usage.  It is designed/intended for bonding and lamination onto/at the distal end of a prosthetic socket.  </a:t>
            </a:r>
            <a:br>
              <a:rPr lang="en-US" sz="2000" b="0" dirty="0" smtClean="0">
                <a:solidFill>
                  <a:schemeClr val="tx1">
                    <a:lumMod val="75000"/>
                  </a:schemeClr>
                </a:solidFill>
                <a:latin typeface="Arial Narrow"/>
                <a:cs typeface="Arial Narrow"/>
              </a:rPr>
            </a:br>
            <a:r>
              <a:rPr lang="en-US" sz="2000" b="0" dirty="0">
                <a:solidFill>
                  <a:schemeClr val="tx1">
                    <a:lumMod val="75000"/>
                  </a:schemeClr>
                </a:solidFill>
                <a:latin typeface="Arial Narrow"/>
                <a:cs typeface="Arial Narrow"/>
              </a:rPr>
              <a:t/>
            </a:r>
            <a:br>
              <a:rPr lang="en-US" sz="2000" b="0" dirty="0">
                <a:solidFill>
                  <a:schemeClr val="tx1">
                    <a:lumMod val="75000"/>
                  </a:schemeClr>
                </a:solidFill>
                <a:latin typeface="Arial Narrow"/>
                <a:cs typeface="Arial Narrow"/>
              </a:rPr>
            </a:br>
            <a:r>
              <a:rPr lang="en-US" sz="2000" b="0" dirty="0" smtClean="0">
                <a:solidFill>
                  <a:schemeClr val="tx1">
                    <a:lumMod val="75000"/>
                  </a:schemeClr>
                </a:solidFill>
                <a:latin typeface="Arial Narrow"/>
                <a:cs typeface="Arial Narrow"/>
              </a:rPr>
              <a:t>The RUSH76™ is designed to be a dynamic foot plate for activity levels of K3 and K4.  It is also suitable and comfortable for K2 usage.  Build height is 17mm (based on 27cm).  </a:t>
            </a:r>
            <a:br>
              <a:rPr lang="en-US" sz="2000" b="0" dirty="0" smtClean="0">
                <a:solidFill>
                  <a:schemeClr val="tx1">
                    <a:lumMod val="75000"/>
                  </a:schemeClr>
                </a:solidFill>
                <a:latin typeface="Arial Narrow"/>
                <a:cs typeface="Arial Narrow"/>
              </a:rPr>
            </a:br>
            <a:r>
              <a:rPr lang="en-US" sz="2000" b="0" dirty="0" smtClean="0">
                <a:solidFill>
                  <a:schemeClr val="tx1">
                    <a:lumMod val="75000"/>
                  </a:schemeClr>
                </a:solidFill>
                <a:latin typeface="Arial Narrow"/>
                <a:cs typeface="Arial Narrow"/>
              </a:rPr>
              <a:t/>
            </a:r>
            <a:br>
              <a:rPr lang="en-US" sz="2000" b="0" dirty="0" smtClean="0">
                <a:solidFill>
                  <a:schemeClr val="tx1">
                    <a:lumMod val="75000"/>
                  </a:schemeClr>
                </a:solidFill>
                <a:latin typeface="Arial Narrow"/>
                <a:cs typeface="Arial Narrow"/>
              </a:rPr>
            </a:br>
            <a:r>
              <a:rPr lang="en-US" sz="2000" dirty="0" smtClean="0">
                <a:solidFill>
                  <a:schemeClr val="tx1">
                    <a:lumMod val="75000"/>
                  </a:schemeClr>
                </a:solidFill>
                <a:latin typeface="Arial Narrow"/>
                <a:cs typeface="Arial Narrow"/>
              </a:rPr>
              <a:t>This presentation is intended to provide general guidance when integrating the RUSH76™ </a:t>
            </a:r>
            <a:r>
              <a:rPr lang="en-US" sz="2000" dirty="0" err="1" smtClean="0">
                <a:solidFill>
                  <a:schemeClr val="tx1">
                    <a:lumMod val="75000"/>
                  </a:schemeClr>
                </a:solidFill>
                <a:latin typeface="Arial Narrow"/>
                <a:cs typeface="Arial Narrow"/>
              </a:rPr>
              <a:t>Chopart</a:t>
            </a:r>
            <a:r>
              <a:rPr lang="en-US" sz="2000" dirty="0" smtClean="0">
                <a:solidFill>
                  <a:schemeClr val="tx1">
                    <a:lumMod val="75000"/>
                  </a:schemeClr>
                </a:solidFill>
                <a:latin typeface="Arial Narrow"/>
                <a:cs typeface="Arial Narrow"/>
              </a:rPr>
              <a:t> into a socket.</a:t>
            </a:r>
            <a:br>
              <a:rPr lang="en-US" sz="2000" dirty="0" smtClean="0">
                <a:solidFill>
                  <a:schemeClr val="tx1">
                    <a:lumMod val="75000"/>
                  </a:schemeClr>
                </a:solidFill>
                <a:latin typeface="Arial Narrow"/>
                <a:cs typeface="Arial Narrow"/>
              </a:rPr>
            </a:br>
            <a:r>
              <a:rPr lang="en-US" sz="2000" b="0" dirty="0">
                <a:solidFill>
                  <a:schemeClr val="tx1">
                    <a:lumMod val="75000"/>
                  </a:schemeClr>
                </a:solidFill>
                <a:latin typeface="Arial Narrow"/>
                <a:cs typeface="Arial Narrow"/>
              </a:rPr>
              <a:t/>
            </a:r>
            <a:br>
              <a:rPr lang="en-US" sz="2000" b="0" dirty="0">
                <a:solidFill>
                  <a:schemeClr val="tx1">
                    <a:lumMod val="75000"/>
                  </a:schemeClr>
                </a:solidFill>
                <a:latin typeface="Arial Narrow"/>
                <a:cs typeface="Arial Narrow"/>
              </a:rPr>
            </a:br>
            <a:r>
              <a:rPr lang="en-US" sz="2000" b="0" dirty="0" smtClean="0">
                <a:solidFill>
                  <a:schemeClr val="tx1">
                    <a:lumMod val="75000"/>
                  </a:schemeClr>
                </a:solidFill>
                <a:latin typeface="Arial Narrow"/>
                <a:cs typeface="Arial Narrow"/>
              </a:rPr>
              <a:t/>
            </a:r>
            <a:br>
              <a:rPr lang="en-US" sz="2000" b="0" dirty="0" smtClean="0">
                <a:solidFill>
                  <a:schemeClr val="tx1">
                    <a:lumMod val="75000"/>
                  </a:schemeClr>
                </a:solidFill>
                <a:latin typeface="Arial Narrow"/>
                <a:cs typeface="Arial Narrow"/>
              </a:rPr>
            </a:br>
            <a:endParaRPr lang="en-US" sz="2000" b="0" dirty="0">
              <a:solidFill>
                <a:schemeClr val="tx1">
                  <a:lumMod val="75000"/>
                </a:schemeClr>
              </a:solidFill>
              <a:latin typeface="Arial Narrow"/>
              <a:cs typeface="Arial Narrow"/>
            </a:endParaRPr>
          </a:p>
        </p:txBody>
      </p:sp>
    </p:spTree>
    <p:extLst>
      <p:ext uri="{BB962C8B-B14F-4D97-AF65-F5344CB8AC3E}">
        <p14:creationId xmlns:p14="http://schemas.microsoft.com/office/powerpoint/2010/main" val="998690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3610" y="3971550"/>
            <a:ext cx="6700125" cy="1825625"/>
          </a:xfrm>
        </p:spPr>
        <p:txBody>
          <a:bodyPr>
            <a:normAutofit/>
          </a:bodyPr>
          <a:lstStyle/>
          <a:p>
            <a:r>
              <a:rPr lang="en-US" sz="2400" b="0" dirty="0" smtClean="0">
                <a:solidFill>
                  <a:schemeClr val="tx1">
                    <a:lumMod val="75000"/>
                  </a:schemeClr>
                </a:solidFill>
                <a:latin typeface="Arial Narrow"/>
                <a:cs typeface="Arial Narrow"/>
              </a:rPr>
              <a:t>19. </a:t>
            </a:r>
            <a:r>
              <a:rPr lang="en-US" sz="2400" b="0" dirty="0">
                <a:solidFill>
                  <a:schemeClr val="tx1">
                    <a:lumMod val="75000"/>
                  </a:schemeClr>
                </a:solidFill>
                <a:latin typeface="Arial Narrow"/>
                <a:cs typeface="Arial Narrow"/>
              </a:rPr>
              <a:t>Pour resin and </a:t>
            </a:r>
            <a:r>
              <a:rPr lang="en-US" sz="2400" b="0" dirty="0" smtClean="0">
                <a:solidFill>
                  <a:schemeClr val="tx1">
                    <a:lumMod val="75000"/>
                  </a:schemeClr>
                </a:solidFill>
                <a:latin typeface="Arial Narrow"/>
                <a:cs typeface="Arial Narrow"/>
              </a:rPr>
              <a:t>distribute evenly </a:t>
            </a:r>
            <a:r>
              <a:rPr lang="en-US" sz="2400" b="0" dirty="0">
                <a:solidFill>
                  <a:schemeClr val="tx1">
                    <a:lumMod val="75000"/>
                  </a:schemeClr>
                </a:solidFill>
                <a:latin typeface="Arial Narrow"/>
                <a:cs typeface="Arial Narrow"/>
              </a:rPr>
              <a:t>under </a:t>
            </a:r>
            <a:r>
              <a:rPr lang="en-US" sz="2400" b="0" dirty="0" smtClean="0">
                <a:solidFill>
                  <a:schemeClr val="tx1">
                    <a:lumMod val="75000"/>
                  </a:schemeClr>
                </a:solidFill>
                <a:latin typeface="Arial Narrow"/>
                <a:cs typeface="Arial Narrow"/>
              </a:rPr>
              <a:t>vacuum. (The black resin shown above is optional for cosmetic purposes.)</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sp>
        <p:nvSpPr>
          <p:cNvPr id="7" name="TextBox 6"/>
          <p:cNvSpPr txBox="1"/>
          <p:nvPr/>
        </p:nvSpPr>
        <p:spPr>
          <a:xfrm>
            <a:off x="181444" y="2040959"/>
            <a:ext cx="8482487" cy="369332"/>
          </a:xfrm>
          <a:prstGeom prst="rect">
            <a:avLst/>
          </a:prstGeom>
          <a:noFill/>
        </p:spPr>
        <p:txBody>
          <a:bodyPr wrap="square" rtlCol="0">
            <a:spAutoFit/>
          </a:bodyPr>
          <a:lstStyle/>
          <a:p>
            <a:pPr marL="285750" indent="-285750">
              <a:buFont typeface="Arial"/>
              <a:buChar char="•"/>
            </a:pPr>
            <a:r>
              <a:rPr lang="en-US" dirty="0" err="1" smtClean="0">
                <a:solidFill>
                  <a:schemeClr val="tx1">
                    <a:lumMod val="50000"/>
                  </a:schemeClr>
                </a:solidFill>
                <a:latin typeface="Arial Narrow"/>
                <a:cs typeface="Arial Narrow"/>
              </a:rPr>
              <a:t>dgfghfgh</a:t>
            </a:r>
            <a:endParaRPr lang="en-US" dirty="0">
              <a:solidFill>
                <a:schemeClr val="tx1">
                  <a:lumMod val="50000"/>
                </a:schemeClr>
              </a:solidFill>
              <a:latin typeface="Arial Narrow"/>
              <a:cs typeface="Arial Narrow"/>
            </a:endParaRPr>
          </a:p>
        </p:txBody>
      </p:sp>
      <p:pic>
        <p:nvPicPr>
          <p:cNvPr id="2" name="Picture 1" descr="Screen Shot 2015-01-23 at 3.27.11 PM.png"/>
          <p:cNvPicPr>
            <a:picLocks noChangeAspect="1"/>
          </p:cNvPicPr>
          <p:nvPr/>
        </p:nvPicPr>
        <p:blipFill rotWithShape="1">
          <a:blip r:embed="rId2">
            <a:extLst>
              <a:ext uri="{28A0092B-C50C-407E-A947-70E740481C1C}">
                <a14:useLocalDpi xmlns:a14="http://schemas.microsoft.com/office/drawing/2010/main" val="0"/>
              </a:ext>
            </a:extLst>
          </a:blip>
          <a:srcRect l="19181" r="15171"/>
          <a:stretch/>
        </p:blipFill>
        <p:spPr>
          <a:xfrm>
            <a:off x="276628" y="1223034"/>
            <a:ext cx="2945223" cy="2841029"/>
          </a:xfrm>
          <a:prstGeom prst="rect">
            <a:avLst/>
          </a:prstGeom>
          <a:ln>
            <a:noFill/>
          </a:ln>
          <a:effectLst>
            <a:outerShdw blurRad="292100" dist="139700" dir="2700000" algn="tl" rotWithShape="0">
              <a:srgbClr val="333333">
                <a:alpha val="65000"/>
              </a:srgbClr>
            </a:outerShdw>
          </a:effectLst>
        </p:spPr>
      </p:pic>
      <p:pic>
        <p:nvPicPr>
          <p:cNvPr id="8" name="Picture 7" descr="Screen Shot 2015-01-23 at 3.28.48 PM.png"/>
          <p:cNvPicPr>
            <a:picLocks noChangeAspect="1"/>
          </p:cNvPicPr>
          <p:nvPr/>
        </p:nvPicPr>
        <p:blipFill rotWithShape="1">
          <a:blip r:embed="rId3">
            <a:extLst>
              <a:ext uri="{28A0092B-C50C-407E-A947-70E740481C1C}">
                <a14:useLocalDpi xmlns:a14="http://schemas.microsoft.com/office/drawing/2010/main" val="0"/>
              </a:ext>
            </a:extLst>
          </a:blip>
          <a:srcRect l="29996" t="1018" r="11891" b="-1018"/>
          <a:stretch/>
        </p:blipFill>
        <p:spPr>
          <a:xfrm>
            <a:off x="3376450" y="1254394"/>
            <a:ext cx="2613065" cy="2838063"/>
          </a:xfrm>
          <a:prstGeom prst="rect">
            <a:avLst/>
          </a:prstGeom>
          <a:ln>
            <a:noFill/>
          </a:ln>
          <a:effectLst>
            <a:outerShdw blurRad="292100" dist="139700" dir="2700000" algn="tl" rotWithShape="0">
              <a:srgbClr val="333333">
                <a:alpha val="65000"/>
              </a:srgbClr>
            </a:outerShdw>
          </a:effectLst>
        </p:spPr>
      </p:pic>
      <p:pic>
        <p:nvPicPr>
          <p:cNvPr id="9" name="Picture 8" descr="Screen Shot 2015-01-23 at 3.30.07 PM.png"/>
          <p:cNvPicPr>
            <a:picLocks noChangeAspect="1"/>
          </p:cNvPicPr>
          <p:nvPr/>
        </p:nvPicPr>
        <p:blipFill rotWithShape="1">
          <a:blip r:embed="rId4">
            <a:extLst>
              <a:ext uri="{28A0092B-C50C-407E-A947-70E740481C1C}">
                <a14:useLocalDpi xmlns:a14="http://schemas.microsoft.com/office/drawing/2010/main" val="0"/>
              </a:ext>
            </a:extLst>
          </a:blip>
          <a:srcRect l="36544" r="7896"/>
          <a:stretch/>
        </p:blipFill>
        <p:spPr>
          <a:xfrm>
            <a:off x="6128250" y="1254393"/>
            <a:ext cx="2615700" cy="2830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SH76[1].jpg"/>
          <p:cNvPicPr>
            <a:picLocks noChangeAspect="1"/>
          </p:cNvPicPr>
          <p:nvPr/>
        </p:nvPicPr>
        <p:blipFill rotWithShape="1">
          <a:blip r:embed="rId2" cstate="print">
            <a:alphaModFix amt="23000"/>
            <a:extLst>
              <a:ext uri="{28A0092B-C50C-407E-A947-70E740481C1C}">
                <a14:useLocalDpi xmlns:a14="http://schemas.microsoft.com/office/drawing/2010/main" val="0"/>
              </a:ext>
            </a:extLst>
          </a:blip>
          <a:srcRect l="25224" r="27192"/>
          <a:stretch/>
        </p:blipFill>
        <p:spPr>
          <a:xfrm rot="5400000">
            <a:off x="2413181" y="-1809753"/>
            <a:ext cx="4393036" cy="10001422"/>
          </a:xfrm>
          <a:prstGeom prst="rect">
            <a:avLst/>
          </a:prstGeom>
        </p:spPr>
      </p:pic>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sp>
        <p:nvSpPr>
          <p:cNvPr id="7" name="TextBox 6"/>
          <p:cNvSpPr txBox="1"/>
          <p:nvPr/>
        </p:nvSpPr>
        <p:spPr>
          <a:xfrm>
            <a:off x="275511" y="1272643"/>
            <a:ext cx="8482487" cy="3416320"/>
          </a:xfrm>
          <a:prstGeom prst="rect">
            <a:avLst/>
          </a:prstGeom>
          <a:noFill/>
        </p:spPr>
        <p:txBody>
          <a:bodyPr wrap="square" rtlCol="0">
            <a:spAutoFit/>
          </a:bodyPr>
          <a:lstStyle/>
          <a:p>
            <a:r>
              <a:rPr lang="en-US" sz="2400" dirty="0" smtClean="0">
                <a:latin typeface="Arial Narrow"/>
                <a:cs typeface="Arial Narrow"/>
              </a:rPr>
              <a:t>20. </a:t>
            </a:r>
            <a:r>
              <a:rPr lang="en-US" sz="2400" dirty="0">
                <a:latin typeface="Arial Narrow"/>
                <a:cs typeface="Arial Narrow"/>
              </a:rPr>
              <a:t>Once cured, remove PVA bag and carefully cut away layup and composite from </a:t>
            </a:r>
            <a:r>
              <a:rPr lang="en-US" sz="2400" dirty="0" smtClean="0">
                <a:latin typeface="Arial Narrow"/>
                <a:cs typeface="Arial Narrow"/>
              </a:rPr>
              <a:t>second </a:t>
            </a:r>
            <a:r>
              <a:rPr lang="en-US" sz="2400" dirty="0">
                <a:latin typeface="Arial Narrow"/>
                <a:cs typeface="Arial Narrow"/>
              </a:rPr>
              <a:t>lamination from distal 2/3 portion of </a:t>
            </a:r>
            <a:r>
              <a:rPr lang="en-US" sz="2400" dirty="0" smtClean="0">
                <a:latin typeface="Arial Narrow"/>
                <a:cs typeface="Arial Narrow"/>
              </a:rPr>
              <a:t>toe.</a:t>
            </a:r>
          </a:p>
          <a:p>
            <a:endParaRPr lang="en-US" sz="2400" dirty="0">
              <a:latin typeface="Arial Narrow"/>
              <a:cs typeface="Arial Narrow"/>
            </a:endParaRPr>
          </a:p>
          <a:p>
            <a:r>
              <a:rPr lang="en-US" sz="2400" dirty="0" smtClean="0">
                <a:latin typeface="Arial Narrow"/>
                <a:cs typeface="Arial Narrow"/>
              </a:rPr>
              <a:t>21. </a:t>
            </a:r>
            <a:r>
              <a:rPr lang="en-US" sz="2400" dirty="0">
                <a:latin typeface="Arial Narrow"/>
                <a:cs typeface="Arial Narrow"/>
              </a:rPr>
              <a:t>Add any cut outs or support straps as </a:t>
            </a:r>
            <a:r>
              <a:rPr lang="en-US" sz="2400" dirty="0" smtClean="0">
                <a:latin typeface="Arial Narrow"/>
                <a:cs typeface="Arial Narrow"/>
              </a:rPr>
              <a:t>needed.</a:t>
            </a:r>
          </a:p>
          <a:p>
            <a:endParaRPr lang="en-US" sz="2400" dirty="0">
              <a:latin typeface="Arial Narrow"/>
              <a:cs typeface="Arial Narrow"/>
            </a:endParaRPr>
          </a:p>
          <a:p>
            <a:r>
              <a:rPr lang="en-US" sz="2400" dirty="0" smtClean="0">
                <a:latin typeface="Arial Narrow"/>
                <a:cs typeface="Arial Narrow"/>
              </a:rPr>
              <a:t>22. </a:t>
            </a:r>
            <a:r>
              <a:rPr lang="en-US" sz="2400" dirty="0">
                <a:latin typeface="Arial Narrow"/>
                <a:cs typeface="Arial Narrow"/>
              </a:rPr>
              <a:t>Apply foot shell, modify if </a:t>
            </a:r>
            <a:r>
              <a:rPr lang="en-US" sz="2400" dirty="0" smtClean="0">
                <a:latin typeface="Arial Narrow"/>
                <a:cs typeface="Arial Narrow"/>
              </a:rPr>
              <a:t>needed.</a:t>
            </a:r>
          </a:p>
          <a:p>
            <a:endParaRPr lang="en-US" sz="2400" dirty="0">
              <a:latin typeface="Arial Narrow"/>
              <a:cs typeface="Arial Narrow"/>
            </a:endParaRPr>
          </a:p>
          <a:p>
            <a:r>
              <a:rPr lang="en-US" sz="2400" dirty="0" smtClean="0">
                <a:latin typeface="Arial Narrow"/>
                <a:cs typeface="Arial Narrow"/>
              </a:rPr>
              <a:t>23. </a:t>
            </a:r>
            <a:r>
              <a:rPr lang="en-US" sz="2400" dirty="0">
                <a:latin typeface="Arial Narrow"/>
                <a:cs typeface="Arial Narrow"/>
              </a:rPr>
              <a:t>Fit </a:t>
            </a:r>
            <a:r>
              <a:rPr lang="en-US" sz="2400" dirty="0" smtClean="0">
                <a:latin typeface="Arial Narrow"/>
                <a:cs typeface="Arial Narrow"/>
              </a:rPr>
              <a:t>and deliver </a:t>
            </a:r>
            <a:r>
              <a:rPr lang="en-US" sz="2400" dirty="0">
                <a:latin typeface="Arial Narrow"/>
                <a:cs typeface="Arial Narrow"/>
              </a:rPr>
              <a:t>successfully to </a:t>
            </a:r>
            <a:r>
              <a:rPr lang="en-US" sz="2400" dirty="0" smtClean="0">
                <a:latin typeface="Arial Narrow"/>
                <a:cs typeface="Arial Narrow"/>
              </a:rPr>
              <a:t>patient.</a:t>
            </a:r>
          </a:p>
          <a:p>
            <a:endParaRPr lang="en-US" sz="2400" dirty="0" smtClean="0">
              <a:latin typeface="Arial Narrow"/>
              <a:cs typeface="Arial Narrow"/>
            </a:endParaRPr>
          </a:p>
        </p:txBody>
      </p:sp>
    </p:spTree>
    <p:extLst>
      <p:ext uri="{BB962C8B-B14F-4D97-AF65-F5344CB8AC3E}">
        <p14:creationId xmlns:p14="http://schemas.microsoft.com/office/powerpoint/2010/main" val="2913410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4" name="Picture 3" descr="DSC_00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168" y="586183"/>
            <a:ext cx="2995754" cy="3438595"/>
          </a:xfrm>
          <a:prstGeom prst="rect">
            <a:avLst/>
          </a:prstGeom>
          <a:effectLst>
            <a:outerShdw blurRad="63500" sx="102000" sy="102000" algn="ctr" rotWithShape="0">
              <a:prstClr val="black">
                <a:alpha val="40000"/>
              </a:prstClr>
            </a:outerShdw>
          </a:effectLst>
        </p:spPr>
      </p:pic>
      <p:pic>
        <p:nvPicPr>
          <p:cNvPr id="5" name="Picture 4" descr="DSC_00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0503" y="572226"/>
            <a:ext cx="2721778" cy="3420801"/>
          </a:xfrm>
          <a:prstGeom prst="rect">
            <a:avLst/>
          </a:prstGeom>
          <a:effectLst>
            <a:outerShdw blurRad="63500" sx="102000" sy="102000" algn="ctr" rotWithShape="0">
              <a:prstClr val="black">
                <a:alpha val="40000"/>
              </a:prstClr>
            </a:outerShdw>
          </a:effectLst>
        </p:spPr>
      </p:pic>
      <p:pic>
        <p:nvPicPr>
          <p:cNvPr id="10" name="Picture 9" descr="DSC_00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2433" y="567747"/>
            <a:ext cx="2597222" cy="3409928"/>
          </a:xfrm>
          <a:prstGeom prst="rect">
            <a:avLst/>
          </a:prstGeom>
          <a:effectLst>
            <a:outerShdw blurRad="63500" sx="102000" sy="102000" algn="ctr" rotWithShape="0">
              <a:prstClr val="black">
                <a:alpha val="40000"/>
              </a:prstClr>
            </a:outerShdw>
          </a:effectLst>
        </p:spPr>
      </p:pic>
      <p:sp>
        <p:nvSpPr>
          <p:cNvPr id="12" name="Rectangle 11"/>
          <p:cNvSpPr/>
          <p:nvPr/>
        </p:nvSpPr>
        <p:spPr>
          <a:xfrm>
            <a:off x="795435" y="4504011"/>
            <a:ext cx="7354274" cy="830997"/>
          </a:xfrm>
          <a:prstGeom prst="rect">
            <a:avLst/>
          </a:prstGeom>
        </p:spPr>
        <p:txBody>
          <a:bodyPr wrap="square">
            <a:spAutoFit/>
          </a:bodyPr>
          <a:lstStyle/>
          <a:p>
            <a:endParaRPr lang="en-US" sz="2400" dirty="0">
              <a:solidFill>
                <a:schemeClr val="tx1">
                  <a:lumMod val="50000"/>
                </a:schemeClr>
              </a:solidFill>
              <a:latin typeface="Arial Narrow"/>
              <a:cs typeface="Arial Narrow"/>
            </a:endParaRPr>
          </a:p>
          <a:p>
            <a:pPr algn="ctr"/>
            <a:r>
              <a:rPr lang="en-US" sz="2400" b="1" dirty="0">
                <a:solidFill>
                  <a:srgbClr val="D21F26"/>
                </a:solidFill>
                <a:latin typeface="Arial Narrow"/>
                <a:cs typeface="Arial Narrow"/>
              </a:rPr>
              <a:t>Please feel free to call 855-450-7300 for more information. </a:t>
            </a:r>
            <a:endParaRPr lang="en-US" sz="2400" b="1" dirty="0">
              <a:solidFill>
                <a:srgbClr val="D21F26"/>
              </a:solidFill>
              <a:latin typeface="Arial Narrow"/>
              <a:cs typeface="Arial Narrow"/>
            </a:endParaRPr>
          </a:p>
        </p:txBody>
      </p:sp>
    </p:spTree>
    <p:extLst>
      <p:ext uri="{BB962C8B-B14F-4D97-AF65-F5344CB8AC3E}">
        <p14:creationId xmlns:p14="http://schemas.microsoft.com/office/powerpoint/2010/main" val="198390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10911457_639818899477375_4745809402072584136_o.jpg"/>
          <p:cNvPicPr>
            <a:picLocks noChangeAspect="1"/>
          </p:cNvPicPr>
          <p:nvPr/>
        </p:nvPicPr>
        <p:blipFill rotWithShape="1">
          <a:blip r:embed="rId2">
            <a:extLst>
              <a:ext uri="{28A0092B-C50C-407E-A947-70E740481C1C}">
                <a14:useLocalDpi xmlns:a14="http://schemas.microsoft.com/office/drawing/2010/main" val="0"/>
              </a:ext>
            </a:extLst>
          </a:blip>
          <a:srcRect l="14723" t="8377" r="15313" b="21742"/>
          <a:stretch/>
        </p:blipFill>
        <p:spPr>
          <a:xfrm>
            <a:off x="3175263" y="514019"/>
            <a:ext cx="3598631" cy="4792474"/>
          </a:xfrm>
          <a:prstGeom prst="rect">
            <a:avLst/>
          </a:prstGeom>
          <a:ln>
            <a:noFill/>
          </a:ln>
          <a:effectLst>
            <a:outerShdw blurRad="292100" dist="139700" dir="2700000" algn="tl" rotWithShape="0">
              <a:srgbClr val="333333">
                <a:alpha val="65000"/>
              </a:srgbClr>
            </a:outerShdw>
          </a:effectLst>
        </p:spPr>
      </p:pic>
      <p:sp>
        <p:nvSpPr>
          <p:cNvPr id="9" name="Title 2"/>
          <p:cNvSpPr>
            <a:spLocks noGrp="1"/>
          </p:cNvSpPr>
          <p:nvPr>
            <p:ph type="title"/>
          </p:nvPr>
        </p:nvSpPr>
        <p:spPr>
          <a:xfrm>
            <a:off x="2969725" y="4824958"/>
            <a:ext cx="7268440" cy="1825625"/>
          </a:xfrm>
        </p:spPr>
        <p:txBody>
          <a:bodyPr>
            <a:normAutofit/>
          </a:bodyPr>
          <a:lstStyle/>
          <a:p>
            <a:r>
              <a:rPr lang="en-US" sz="2400" b="0" dirty="0">
                <a:solidFill>
                  <a:schemeClr val="tx1">
                    <a:lumMod val="75000"/>
                  </a:schemeClr>
                </a:solidFill>
                <a:latin typeface="Arial Narrow"/>
                <a:cs typeface="Arial Narrow"/>
              </a:rPr>
              <a:t>1</a:t>
            </a:r>
            <a:r>
              <a:rPr lang="en-US" sz="2400" b="0" dirty="0" smtClean="0">
                <a:solidFill>
                  <a:schemeClr val="tx1">
                    <a:lumMod val="75000"/>
                  </a:schemeClr>
                </a:solidFill>
                <a:latin typeface="Arial Narrow"/>
                <a:cs typeface="Arial Narrow"/>
              </a:rPr>
              <a:t>. Apply cast sealer to positive cast.</a:t>
            </a:r>
            <a:endParaRPr lang="en-US" sz="2400" b="0" dirty="0">
              <a:solidFill>
                <a:schemeClr val="tx1">
                  <a:lumMod val="75000"/>
                </a:schemeClr>
              </a:solidFill>
              <a:latin typeface="Arial Narrow"/>
              <a:cs typeface="Arial Narrow"/>
            </a:endParaRPr>
          </a:p>
        </p:txBody>
      </p:sp>
    </p:spTree>
    <p:extLst>
      <p:ext uri="{BB962C8B-B14F-4D97-AF65-F5344CB8AC3E}">
        <p14:creationId xmlns:p14="http://schemas.microsoft.com/office/powerpoint/2010/main" val="291341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5" name="Picture 4" descr="Screen Shot 2015-01-26 at 12.45.14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2594" t="4835" b="5366"/>
          <a:stretch/>
        </p:blipFill>
        <p:spPr>
          <a:xfrm>
            <a:off x="3180932" y="302363"/>
            <a:ext cx="3396398" cy="5198871"/>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1875560" y="4852386"/>
            <a:ext cx="7268440" cy="182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D21F26"/>
                </a:solidFill>
                <a:latin typeface="+mj-lt"/>
                <a:ea typeface="+mj-ea"/>
                <a:cs typeface="+mj-cs"/>
              </a:defRPr>
            </a:lvl1pPr>
          </a:lstStyle>
          <a:p>
            <a:r>
              <a:rPr lang="en-US" sz="2400" b="0" dirty="0" smtClean="0">
                <a:solidFill>
                  <a:schemeClr val="tx1">
                    <a:lumMod val="75000"/>
                  </a:schemeClr>
                </a:solidFill>
                <a:latin typeface="Arial Narrow"/>
                <a:cs typeface="Arial Narrow"/>
              </a:rPr>
              <a:t>2. Apply appropriate PVA bag to positive mold.</a:t>
            </a:r>
            <a:endParaRPr lang="en-US" sz="2400" b="0" dirty="0">
              <a:solidFill>
                <a:schemeClr val="tx1">
                  <a:lumMod val="75000"/>
                </a:schemeClr>
              </a:solidFill>
              <a:latin typeface="Arial Narrow"/>
              <a:cs typeface="Arial Narrow"/>
            </a:endParaRPr>
          </a:p>
        </p:txBody>
      </p:sp>
    </p:spTree>
    <p:extLst>
      <p:ext uri="{BB962C8B-B14F-4D97-AF65-F5344CB8AC3E}">
        <p14:creationId xmlns:p14="http://schemas.microsoft.com/office/powerpoint/2010/main" val="91505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5" name="Picture 4" descr="Screen Shot 2015-01-26 at 12.52.37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87154" y="358932"/>
            <a:ext cx="3057529" cy="5017483"/>
          </a:xfrm>
          <a:prstGeom prst="rect">
            <a:avLst/>
          </a:prstGeom>
          <a:ln>
            <a:noFill/>
          </a:ln>
          <a:effectLst>
            <a:outerShdw blurRad="292100" dist="139700" dir="2700000" algn="tl" rotWithShape="0">
              <a:srgbClr val="333333">
                <a:alpha val="65000"/>
              </a:srgbClr>
            </a:outerShdw>
          </a:effectLst>
        </p:spPr>
      </p:pic>
      <p:sp>
        <p:nvSpPr>
          <p:cNvPr id="8" name="Title 2"/>
          <p:cNvSpPr>
            <a:spLocks noGrp="1"/>
          </p:cNvSpPr>
          <p:nvPr>
            <p:ph type="title"/>
          </p:nvPr>
        </p:nvSpPr>
        <p:spPr>
          <a:xfrm>
            <a:off x="3336029" y="4777355"/>
            <a:ext cx="7268440" cy="1825625"/>
          </a:xfrm>
        </p:spPr>
        <p:txBody>
          <a:bodyPr>
            <a:normAutofit/>
          </a:bodyPr>
          <a:lstStyle/>
          <a:p>
            <a:r>
              <a:rPr lang="en-US" sz="2400" b="0" dirty="0">
                <a:solidFill>
                  <a:schemeClr val="tx1">
                    <a:lumMod val="75000"/>
                  </a:schemeClr>
                </a:solidFill>
                <a:latin typeface="Arial Narrow"/>
                <a:cs typeface="Arial Narrow"/>
              </a:rPr>
              <a:t>3</a:t>
            </a:r>
            <a:r>
              <a:rPr lang="en-US" sz="2400" b="0" dirty="0" smtClean="0">
                <a:solidFill>
                  <a:schemeClr val="tx1">
                    <a:lumMod val="75000"/>
                  </a:schemeClr>
                </a:solidFill>
                <a:latin typeface="Arial Narrow"/>
                <a:cs typeface="Arial Narrow"/>
              </a:rPr>
              <a:t>. Apply distal PVA cap.</a:t>
            </a:r>
            <a:endParaRPr lang="en-US" sz="2400" b="0" dirty="0">
              <a:solidFill>
                <a:schemeClr val="tx1">
                  <a:lumMod val="75000"/>
                </a:schemeClr>
              </a:solidFill>
              <a:latin typeface="Arial Narrow"/>
              <a:cs typeface="Arial Narrow"/>
            </a:endParaRPr>
          </a:p>
        </p:txBody>
      </p:sp>
    </p:spTree>
    <p:extLst>
      <p:ext uri="{BB962C8B-B14F-4D97-AF65-F5344CB8AC3E}">
        <p14:creationId xmlns:p14="http://schemas.microsoft.com/office/powerpoint/2010/main" val="2641686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6 at 12.56.48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113999" y="483783"/>
            <a:ext cx="3378203" cy="4761404"/>
          </a:xfrm>
          <a:prstGeom prst="rect">
            <a:avLst/>
          </a:prstGeom>
          <a:ln>
            <a:noFill/>
          </a:ln>
          <a:effectLst>
            <a:outerShdw blurRad="292100" dist="139700" dir="2700000" algn="tl" rotWithShape="0">
              <a:srgbClr val="333333">
                <a:alpha val="65000"/>
              </a:srgbClr>
            </a:outerShdw>
          </a:effectLst>
        </p:spPr>
      </p:pic>
      <p:sp>
        <p:nvSpPr>
          <p:cNvPr id="8" name="Title 2"/>
          <p:cNvSpPr>
            <a:spLocks noGrp="1"/>
          </p:cNvSpPr>
          <p:nvPr>
            <p:ph type="title"/>
          </p:nvPr>
        </p:nvSpPr>
        <p:spPr>
          <a:xfrm>
            <a:off x="2723899" y="4716881"/>
            <a:ext cx="7268440" cy="1825625"/>
          </a:xfrm>
        </p:spPr>
        <p:txBody>
          <a:bodyPr>
            <a:normAutofit/>
          </a:bodyPr>
          <a:lstStyle/>
          <a:p>
            <a:r>
              <a:rPr lang="en-US" sz="2400" b="0" dirty="0">
                <a:solidFill>
                  <a:schemeClr val="tx1">
                    <a:lumMod val="75000"/>
                  </a:schemeClr>
                </a:solidFill>
                <a:latin typeface="Arial Narrow"/>
                <a:cs typeface="Arial Narrow"/>
              </a:rPr>
              <a:t>4. Apply </a:t>
            </a:r>
            <a:r>
              <a:rPr lang="en-US" sz="2400" b="0" dirty="0" smtClean="0">
                <a:solidFill>
                  <a:schemeClr val="tx1">
                    <a:lumMod val="75000"/>
                  </a:schemeClr>
                </a:solidFill>
                <a:latin typeface="Arial Narrow"/>
                <a:cs typeface="Arial Narrow"/>
              </a:rPr>
              <a:t>appropriate layup materials. </a:t>
            </a:r>
            <a:endParaRPr lang="en-US" sz="2400" b="0" dirty="0">
              <a:solidFill>
                <a:schemeClr val="tx1">
                  <a:lumMod val="75000"/>
                </a:schemeClr>
              </a:solidFill>
              <a:latin typeface="Arial Narrow"/>
              <a:cs typeface="Arial Narrow"/>
            </a:endParaRPr>
          </a:p>
        </p:txBody>
      </p:sp>
    </p:spTree>
    <p:extLst>
      <p:ext uri="{BB962C8B-B14F-4D97-AF65-F5344CB8AC3E}">
        <p14:creationId xmlns:p14="http://schemas.microsoft.com/office/powerpoint/2010/main" val="264168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6 at 12.59.49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735420" y="471996"/>
            <a:ext cx="4295519" cy="495339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943632" y="5512065"/>
            <a:ext cx="3884747" cy="461665"/>
          </a:xfrm>
          <a:prstGeom prst="rect">
            <a:avLst/>
          </a:prstGeom>
        </p:spPr>
        <p:txBody>
          <a:bodyPr wrap="none">
            <a:spAutoFit/>
          </a:bodyPr>
          <a:lstStyle/>
          <a:p>
            <a:r>
              <a:rPr lang="en-US" sz="2400" dirty="0">
                <a:solidFill>
                  <a:schemeClr val="tx1">
                    <a:lumMod val="75000"/>
                  </a:schemeClr>
                </a:solidFill>
                <a:latin typeface="Arial Narrow"/>
                <a:cs typeface="Arial Narrow"/>
              </a:rPr>
              <a:t>5. </a:t>
            </a:r>
            <a:r>
              <a:rPr lang="en-US" sz="2400" dirty="0" smtClean="0">
                <a:solidFill>
                  <a:schemeClr val="tx1">
                    <a:lumMod val="75000"/>
                  </a:schemeClr>
                </a:solidFill>
                <a:latin typeface="Arial Narrow"/>
                <a:cs typeface="Arial Narrow"/>
              </a:rPr>
              <a:t>Apply second </a:t>
            </a:r>
            <a:r>
              <a:rPr lang="en-US" sz="2400" dirty="0">
                <a:solidFill>
                  <a:schemeClr val="tx1">
                    <a:lumMod val="75000"/>
                  </a:schemeClr>
                </a:solidFill>
                <a:latin typeface="Arial Narrow"/>
                <a:cs typeface="Arial Narrow"/>
              </a:rPr>
              <a:t>(outer PVA bag</a:t>
            </a:r>
            <a:r>
              <a:rPr lang="en-US" sz="2400" dirty="0" smtClean="0">
                <a:solidFill>
                  <a:schemeClr val="tx1">
                    <a:lumMod val="75000"/>
                  </a:schemeClr>
                </a:solidFill>
                <a:latin typeface="Arial Narrow"/>
                <a:cs typeface="Arial Narrow"/>
              </a:rPr>
              <a:t>).</a:t>
            </a:r>
            <a:endParaRPr lang="en-US" sz="2400" dirty="0">
              <a:solidFill>
                <a:schemeClr val="tx1">
                  <a:lumMod val="75000"/>
                </a:schemeClr>
              </a:solidFill>
              <a:latin typeface="Arial Narrow"/>
              <a:cs typeface="Arial Narrow"/>
            </a:endParaRPr>
          </a:p>
        </p:txBody>
      </p:sp>
    </p:spTree>
    <p:extLst>
      <p:ext uri="{BB962C8B-B14F-4D97-AF65-F5344CB8AC3E}">
        <p14:creationId xmlns:p14="http://schemas.microsoft.com/office/powerpoint/2010/main" val="2641686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5" name="Picture 4" descr="Screen Shot 2015-01-26 at 1.03.25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t="4539"/>
          <a:stretch/>
        </p:blipFill>
        <p:spPr>
          <a:xfrm>
            <a:off x="2852686" y="498901"/>
            <a:ext cx="3706551" cy="456845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763359" y="5164346"/>
            <a:ext cx="5714890" cy="830997"/>
          </a:xfrm>
          <a:prstGeom prst="rect">
            <a:avLst/>
          </a:prstGeom>
        </p:spPr>
        <p:txBody>
          <a:bodyPr wrap="square">
            <a:spAutoFit/>
          </a:bodyPr>
          <a:lstStyle/>
          <a:p>
            <a:r>
              <a:rPr lang="en-US" sz="2400" dirty="0">
                <a:solidFill>
                  <a:schemeClr val="tx1">
                    <a:lumMod val="75000"/>
                  </a:schemeClr>
                </a:solidFill>
                <a:latin typeface="Arial Narrow"/>
                <a:cs typeface="Arial Narrow"/>
              </a:rPr>
              <a:t>6. Add </a:t>
            </a:r>
            <a:r>
              <a:rPr lang="en-US" sz="2400" dirty="0" smtClean="0">
                <a:solidFill>
                  <a:schemeClr val="tx1">
                    <a:lumMod val="75000"/>
                  </a:schemeClr>
                </a:solidFill>
                <a:latin typeface="Arial Narrow"/>
                <a:cs typeface="Arial Narrow"/>
              </a:rPr>
              <a:t>resin and </a:t>
            </a:r>
            <a:r>
              <a:rPr lang="en-US" sz="2400">
                <a:solidFill>
                  <a:schemeClr val="tx1">
                    <a:lumMod val="75000"/>
                  </a:schemeClr>
                </a:solidFill>
                <a:latin typeface="Arial Narrow"/>
                <a:cs typeface="Arial Narrow"/>
              </a:rPr>
              <a:t>spread </a:t>
            </a:r>
            <a:r>
              <a:rPr lang="en-US" sz="2400" smtClean="0">
                <a:solidFill>
                  <a:schemeClr val="tx1">
                    <a:lumMod val="75000"/>
                  </a:schemeClr>
                </a:solidFill>
                <a:latin typeface="Arial Narrow"/>
                <a:cs typeface="Arial Narrow"/>
              </a:rPr>
              <a:t>evenly under </a:t>
            </a:r>
            <a:r>
              <a:rPr lang="en-US" sz="2400" dirty="0" smtClean="0">
                <a:solidFill>
                  <a:schemeClr val="tx1">
                    <a:lumMod val="75000"/>
                  </a:schemeClr>
                </a:solidFill>
                <a:latin typeface="Arial Narrow"/>
                <a:cs typeface="Arial Narrow"/>
              </a:rPr>
              <a:t>vacuum.  Once cured, remove the PVA bag.</a:t>
            </a:r>
            <a:endParaRPr lang="en-US" sz="2400" dirty="0">
              <a:solidFill>
                <a:schemeClr val="tx1">
                  <a:lumMod val="75000"/>
                </a:schemeClr>
              </a:solidFill>
              <a:latin typeface="Arial Narrow"/>
              <a:cs typeface="Arial Narrow"/>
            </a:endParaRPr>
          </a:p>
        </p:txBody>
      </p:sp>
    </p:spTree>
    <p:extLst>
      <p:ext uri="{BB962C8B-B14F-4D97-AF65-F5344CB8AC3E}">
        <p14:creationId xmlns:p14="http://schemas.microsoft.com/office/powerpoint/2010/main" val="221467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5227" y="4702888"/>
            <a:ext cx="7268440" cy="1825625"/>
          </a:xfrm>
        </p:spPr>
        <p:txBody>
          <a:bodyPr>
            <a:normAutofit/>
          </a:bodyPr>
          <a:lstStyle/>
          <a:p>
            <a:r>
              <a:rPr lang="en-US" sz="2400" b="0" dirty="0">
                <a:solidFill>
                  <a:schemeClr val="tx1">
                    <a:lumMod val="75000"/>
                  </a:schemeClr>
                </a:solidFill>
                <a:latin typeface="Arial Narrow"/>
                <a:cs typeface="Arial Narrow"/>
              </a:rPr>
              <a:t>7</a:t>
            </a:r>
            <a:r>
              <a:rPr lang="en-US" sz="2400" b="0" dirty="0" smtClean="0">
                <a:solidFill>
                  <a:schemeClr val="tx1">
                    <a:lumMod val="75000"/>
                  </a:schemeClr>
                </a:solidFill>
                <a:latin typeface="Arial Narrow"/>
                <a:cs typeface="Arial Narrow"/>
              </a:rPr>
              <a:t>. Scuff prep </a:t>
            </a:r>
            <a:r>
              <a:rPr lang="en-US" sz="2400" b="0" dirty="0">
                <a:solidFill>
                  <a:schemeClr val="tx1">
                    <a:lumMod val="75000"/>
                  </a:schemeClr>
                </a:solidFill>
                <a:latin typeface="Arial Narrow"/>
                <a:cs typeface="Arial Narrow"/>
              </a:rPr>
              <a:t>the contact surface of the </a:t>
            </a:r>
            <a:r>
              <a:rPr lang="en-US" sz="2400" b="0" dirty="0" smtClean="0">
                <a:solidFill>
                  <a:schemeClr val="tx1">
                    <a:lumMod val="75000"/>
                  </a:schemeClr>
                </a:solidFill>
                <a:latin typeface="Arial Narrow"/>
                <a:cs typeface="Arial Narrow"/>
              </a:rPr>
              <a:t>cast.</a:t>
            </a:r>
            <a:endParaRPr lang="en-US" sz="2400" b="0" dirty="0">
              <a:solidFill>
                <a:schemeClr val="tx1">
                  <a:lumMod val="75000"/>
                </a:schemeClr>
              </a:solidFill>
              <a:latin typeface="Arial Narrow"/>
              <a:cs typeface="Arial Narrow"/>
            </a:endParaRPr>
          </a:p>
        </p:txBody>
      </p:sp>
      <p:sp>
        <p:nvSpPr>
          <p:cNvPr id="6" name="TextBox 5"/>
          <p:cNvSpPr txBox="1"/>
          <p:nvPr/>
        </p:nvSpPr>
        <p:spPr>
          <a:xfrm>
            <a:off x="2373887" y="6395004"/>
            <a:ext cx="2479729" cy="307777"/>
          </a:xfrm>
          <a:prstGeom prst="rect">
            <a:avLst/>
          </a:prstGeom>
          <a:solidFill>
            <a:schemeClr val="accent5"/>
          </a:solidFill>
        </p:spPr>
        <p:txBody>
          <a:bodyPr wrap="square" rtlCol="0">
            <a:spAutoFit/>
          </a:bodyPr>
          <a:lstStyle/>
          <a:p>
            <a:r>
              <a:rPr lang="en-US" sz="1400" dirty="0" err="1">
                <a:solidFill>
                  <a:schemeClr val="bg1"/>
                </a:solidFill>
                <a:latin typeface="Arial Narrow"/>
                <a:cs typeface="Arial Narrow"/>
              </a:rPr>
              <a:t>r</a:t>
            </a:r>
            <a:r>
              <a:rPr lang="en-US" sz="1400" dirty="0" err="1" smtClean="0">
                <a:solidFill>
                  <a:schemeClr val="bg1"/>
                </a:solidFill>
                <a:latin typeface="Arial Narrow"/>
                <a:cs typeface="Arial Narrow"/>
              </a:rPr>
              <a:t>ushfoot.com</a:t>
            </a:r>
            <a:endParaRPr lang="en-US" sz="1400" dirty="0">
              <a:solidFill>
                <a:schemeClr val="bg1"/>
              </a:solidFill>
              <a:latin typeface="Arial Narrow"/>
              <a:cs typeface="Arial Narrow"/>
            </a:endParaRPr>
          </a:p>
        </p:txBody>
      </p:sp>
      <p:pic>
        <p:nvPicPr>
          <p:cNvPr id="2" name="Picture 1" descr="Screen Shot 2015-01-23 at 2.42.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218" y="362838"/>
            <a:ext cx="5941967" cy="3761440"/>
          </a:xfrm>
          <a:prstGeom prst="rect">
            <a:avLst/>
          </a:prstGeom>
          <a:ln>
            <a:noFill/>
          </a:ln>
          <a:effectLst>
            <a:outerShdw blurRad="292100" dist="139700" dir="2700000" algn="tl" rotWithShape="0">
              <a:srgbClr val="333333">
                <a:alpha val="65000"/>
              </a:srgbClr>
            </a:outerShdw>
          </a:effectLst>
        </p:spPr>
      </p:pic>
      <p:pic>
        <p:nvPicPr>
          <p:cNvPr id="4" name="Picture 3" descr="Screen Shot 2015-01-23 at 2.45.23 PM.pn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1683" y="2811990"/>
            <a:ext cx="4065118" cy="2424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204325"/>
      </p:ext>
    </p:extLst>
  </p:cSld>
  <p:clrMapOvr>
    <a:masterClrMapping/>
  </p:clrMapOvr>
</p:sld>
</file>

<file path=ppt/theme/theme1.xml><?xml version="1.0" encoding="utf-8"?>
<a:theme xmlns:a="http://schemas.openxmlformats.org/drawingml/2006/main" name="office theme">
  <a:themeElements>
    <a:clrScheme name="Rush">
      <a:dk1>
        <a:srgbClr val="59595B"/>
      </a:dk1>
      <a:lt1>
        <a:srgbClr val="FFFFFF"/>
      </a:lt1>
      <a:dk2>
        <a:srgbClr val="000000"/>
      </a:dk2>
      <a:lt2>
        <a:srgbClr val="BCBEBF"/>
      </a:lt2>
      <a:accent1>
        <a:srgbClr val="D21F26"/>
      </a:accent1>
      <a:accent2>
        <a:srgbClr val="FBCE12"/>
      </a:accent2>
      <a:accent3>
        <a:srgbClr val="59595B"/>
      </a:accent3>
      <a:accent4>
        <a:srgbClr val="BCBEBF"/>
      </a:accent4>
      <a:accent5>
        <a:srgbClr val="000000"/>
      </a:accent5>
      <a:accent6>
        <a:srgbClr val="FFFFFF"/>
      </a:accent6>
      <a:hlink>
        <a:srgbClr val="D21F26"/>
      </a:hlink>
      <a:folHlink>
        <a:srgbClr val="FBCE1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TotalTime>
  <Words>575</Words>
  <Application>Microsoft Macintosh PowerPoint</Application>
  <PresentationFormat>On-screen Show (4:3)</PresentationFormat>
  <Paragraphs>55</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The Ability Dynamics RUSH76™ Chopart Plate is designed for lower limb usage.  It is designed/intended for bonding and lamination onto/at the distal end of a prosthetic socket.    The RUSH76™ is designed to be a dynamic foot plate for activity levels of K3 and K4.  It is also suitable and comfortable for K2 usage.  Build height is 17mm (based on 27cm).    This presentation is intended to provide general guidance when integrating the RUSH76™ Chopart into a socket.   </vt:lpstr>
      <vt:lpstr>1. Apply cast sealer to positive cast.</vt:lpstr>
      <vt:lpstr>PowerPoint Presentation</vt:lpstr>
      <vt:lpstr>3. Apply distal PVA cap.</vt:lpstr>
      <vt:lpstr>4. Apply appropriate layup materials. </vt:lpstr>
      <vt:lpstr>PowerPoint Presentation</vt:lpstr>
      <vt:lpstr>PowerPoint Presentation</vt:lpstr>
      <vt:lpstr>7. Scuff prep the contact surface of the cast.</vt:lpstr>
      <vt:lpstr>8. Use screen or fine grit sandpaper to scuff Chopart plate on the 1/3 volar portion (as show of the Chopart plate only. Avoid deep sanding to protect the fibers of the laminate.)</vt:lpstr>
      <vt:lpstr>9. Clean upper and lower surfaces of the Chopart plate thoroughly with clean cloth and acetone to remove agents, oils, etc and to ensure best bonding surface.</vt:lpstr>
      <vt:lpstr>PowerPoint Presentation</vt:lpstr>
      <vt:lpstr>12. Optimize the dynamic performance of the plate by adhering as closely as possible to 1/3 of the Chopart plate. Drop cast down onto Chopart plate and allow to thermoset.</vt:lpstr>
      <vt:lpstr>13. Remove from alignment device, secure the Chopart plate with synthetic casting tape or other temporary wrap materials.  Fill in voids on the plate to provide support as needed.</vt:lpstr>
      <vt:lpstr>14.  Clean off excess bonding agent to ensure smooth edges/transitions prior to second lamination.</vt:lpstr>
      <vt:lpstr>15. Apply carbon tape strips accordingly based on patient weight and impact level. (One strip under posterior 1/3 of plantar surface of the plate.) Increase lamination layers for additional strength. </vt:lpstr>
      <vt:lpstr>16. Use small PVA bag to cover exposed 2/3 portion of Chopart plate, wrap PVA cover on exposed 2/3 portion of plate with generous amount of PVA tape or electrical tape (This is to create barrier between Chopart composite and second lamination materials.)</vt:lpstr>
      <vt:lpstr>17. Apply the second lamination materials to cast.</vt:lpstr>
      <vt:lpstr>18. Apply appropriate PVA bag.  (A nylon spacer sock is optional, as shown above, to ease the application of the PVA bag. Remove prior to lamination.) </vt:lpstr>
      <vt:lpstr>19. Pour resin and distribute evenly under vacuum. (The black resin shown above is optional for cosmetic purposes.)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Tornow</dc:creator>
  <cp:lastModifiedBy>Holly Sanger</cp:lastModifiedBy>
  <cp:revision>51</cp:revision>
  <cp:lastPrinted>2015-01-26T23:20:50Z</cp:lastPrinted>
  <dcterms:created xsi:type="dcterms:W3CDTF">2014-05-06T05:32:00Z</dcterms:created>
  <dcterms:modified xsi:type="dcterms:W3CDTF">2015-05-03T20:51:07Z</dcterms:modified>
</cp:coreProperties>
</file>